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389" r:id="rId3"/>
    <p:sldId id="433" r:id="rId4"/>
    <p:sldId id="299" r:id="rId5"/>
    <p:sldId id="397" r:id="rId6"/>
    <p:sldId id="435" r:id="rId7"/>
    <p:sldId id="417" r:id="rId8"/>
    <p:sldId id="380" r:id="rId9"/>
    <p:sldId id="438" r:id="rId10"/>
    <p:sldId id="418" r:id="rId11"/>
    <p:sldId id="437" r:id="rId12"/>
    <p:sldId id="390" r:id="rId13"/>
    <p:sldId id="409" r:id="rId14"/>
    <p:sldId id="410" r:id="rId15"/>
    <p:sldId id="262" r:id="rId16"/>
    <p:sldId id="300" r:id="rId17"/>
    <p:sldId id="301" r:id="rId18"/>
    <p:sldId id="302" r:id="rId19"/>
    <p:sldId id="330" r:id="rId20"/>
    <p:sldId id="419" r:id="rId21"/>
    <p:sldId id="332" r:id="rId22"/>
    <p:sldId id="430" r:id="rId23"/>
    <p:sldId id="406" r:id="rId24"/>
    <p:sldId id="408" r:id="rId25"/>
    <p:sldId id="432" r:id="rId26"/>
    <p:sldId id="43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2" autoAdjust="0"/>
    <p:restoredTop sz="77966" autoAdjust="0"/>
  </p:normalViewPr>
  <p:slideViewPr>
    <p:cSldViewPr snapToGrid="0">
      <p:cViewPr varScale="1">
        <p:scale>
          <a:sx n="86" d="100"/>
          <a:sy n="86" d="100"/>
        </p:scale>
        <p:origin x="63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668931-3B21-49FF-8F8C-71636D3B6246}" type="datetimeFigureOut">
              <a:rPr lang="en-US" smtClean="0"/>
              <a:t>3/26/2025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EBE5B3-3CDE-4E6A-A964-D583E39F412C}" type="slidenum">
              <a:rPr lang="en-US" smtClean="0"/>
              <a:t>‹#›</a:t>
            </a:fld>
            <a:endParaRPr lang="en-US"/>
          </a:p>
        </p:txBody>
      </p:sp>
    </p:spTree>
    <p:extLst>
      <p:ext uri="{BB962C8B-B14F-4D97-AF65-F5344CB8AC3E}">
        <p14:creationId xmlns:p14="http://schemas.microsoft.com/office/powerpoint/2010/main" val="127325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definitely noticed that we had you install TWO DIFFERENT PROGRAMS with very similar names: R and RStudio.</a:t>
            </a:r>
          </a:p>
          <a:p>
            <a:endParaRPr lang="en-US" dirty="0"/>
          </a:p>
          <a:p>
            <a:r>
              <a:rPr lang="en-US" dirty="0"/>
              <a:t>So I wanted to take a moment to unpack what the difference is, because it’s understandably confusing if you’re getting started.</a:t>
            </a:r>
          </a:p>
        </p:txBody>
      </p:sp>
      <p:sp>
        <p:nvSpPr>
          <p:cNvPr id="4" name="Slide Number Placeholder 3"/>
          <p:cNvSpPr>
            <a:spLocks noGrp="1"/>
          </p:cNvSpPr>
          <p:nvPr>
            <p:ph type="sldNum" sz="quarter" idx="5"/>
          </p:nvPr>
        </p:nvSpPr>
        <p:spPr/>
        <p:txBody>
          <a:bodyPr/>
          <a:lstStyle/>
          <a:p>
            <a:fld id="{96EBE5B3-3CDE-4E6A-A964-D583E39F412C}" type="slidenum">
              <a:rPr lang="en-US" smtClean="0"/>
              <a:t>1</a:t>
            </a:fld>
            <a:endParaRPr lang="en-US"/>
          </a:p>
        </p:txBody>
      </p:sp>
    </p:spTree>
    <p:extLst>
      <p:ext uri="{BB962C8B-B14F-4D97-AF65-F5344CB8AC3E}">
        <p14:creationId xmlns:p14="http://schemas.microsoft.com/office/powerpoint/2010/main" val="338704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just said that RStudio Projects are great and wonderful and you should use them … but we haven’t actually said what they are.</a:t>
            </a:r>
          </a:p>
          <a:p>
            <a:endParaRPr lang="en-US" dirty="0"/>
          </a:p>
          <a:p>
            <a:r>
              <a:rPr lang="en-US" dirty="0"/>
              <a:t>Basically, they make it easy to switch between projects and then everything </a:t>
            </a:r>
            <a:r>
              <a:rPr lang="en-US" dirty="0" err="1"/>
              <a:t>kinda</a:t>
            </a:r>
            <a:r>
              <a:rPr lang="en-US" dirty="0"/>
              <a:t> stays like you left it.   It’s like you open a drawer, and there’s all the things you need.</a:t>
            </a:r>
          </a:p>
          <a:p>
            <a:r>
              <a:rPr lang="en-US" dirty="0"/>
              <a:t>--</a:t>
            </a:r>
          </a:p>
          <a:p>
            <a:r>
              <a:rPr lang="en-US" dirty="0"/>
              <a:t>Projects really just do two very simple things:</a:t>
            </a:r>
          </a:p>
          <a:p>
            <a:r>
              <a:rPr lang="en-US" dirty="0"/>
              <a:t>--</a:t>
            </a:r>
          </a:p>
          <a:p>
            <a:r>
              <a:rPr lang="en-US" dirty="0"/>
              <a:t>They remember which script files were open (which includes unsaved ones, somehow, but don’t rely on this)</a:t>
            </a:r>
          </a:p>
          <a:p>
            <a:r>
              <a:rPr lang="en-US" dirty="0"/>
              <a:t>They automatically set the working directory to the project directory</a:t>
            </a:r>
          </a:p>
          <a:p>
            <a:r>
              <a:rPr lang="en-US" dirty="0"/>
              <a:t>--</a:t>
            </a:r>
          </a:p>
          <a:p>
            <a:r>
              <a:rPr lang="en-US" dirty="0"/>
              <a:t>The second point sounds simple but it’s actually huge – and Logan is going to go into much more detail.</a:t>
            </a:r>
          </a:p>
          <a:p>
            <a:r>
              <a:rPr lang="en-US" dirty="0"/>
              <a:t>The basic version is that when you start working with real DATA (which is why you’re here!!) you will need to tell R where to find it, which used to be INCREDIBLY PAINFUL if you ever transferred a work project to a different drive or different computer. </a:t>
            </a:r>
          </a:p>
          <a:p>
            <a:r>
              <a:rPr lang="en-US" dirty="0"/>
              <a:t>--</a:t>
            </a:r>
          </a:p>
          <a:p>
            <a:r>
              <a:rPr lang="en-US" dirty="0"/>
              <a:t>With Projects, a folder can be a self-contained box that you can hand off or move around, and connections will work</a:t>
            </a:r>
          </a:p>
        </p:txBody>
      </p:sp>
      <p:sp>
        <p:nvSpPr>
          <p:cNvPr id="4" name="Slide Number Placeholder 3"/>
          <p:cNvSpPr>
            <a:spLocks noGrp="1"/>
          </p:cNvSpPr>
          <p:nvPr>
            <p:ph type="sldNum" sz="quarter" idx="5"/>
          </p:nvPr>
        </p:nvSpPr>
        <p:spPr/>
        <p:txBody>
          <a:bodyPr/>
          <a:lstStyle/>
          <a:p>
            <a:fld id="{96EBE5B3-3CDE-4E6A-A964-D583E39F412C}" type="slidenum">
              <a:rPr lang="en-US" smtClean="0"/>
              <a:t>11</a:t>
            </a:fld>
            <a:endParaRPr lang="en-US"/>
          </a:p>
        </p:txBody>
      </p:sp>
    </p:spTree>
    <p:extLst>
      <p:ext uri="{BB962C8B-B14F-4D97-AF65-F5344CB8AC3E}">
        <p14:creationId xmlns:p14="http://schemas.microsoft.com/office/powerpoint/2010/main" val="21909742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one more housekeeping note: like all software, R and RStudio have versions (so do all R packages) and you’ve probably noticed this</a:t>
            </a:r>
          </a:p>
          <a:p>
            <a:r>
              <a:rPr lang="en-US" dirty="0"/>
              <a:t>--</a:t>
            </a:r>
          </a:p>
          <a:p>
            <a:r>
              <a:rPr lang="en-US" dirty="0"/>
              <a:t>--</a:t>
            </a:r>
          </a:p>
          <a:p>
            <a:r>
              <a:rPr lang="en-US" dirty="0"/>
              <a:t>Generally, a somewhat recent version will work just fine (it worked earlier this year, it probably won’t break today)</a:t>
            </a:r>
          </a:p>
          <a:p>
            <a:r>
              <a:rPr lang="en-US" dirty="0"/>
              <a:t>I generally wait for RStudio to complain about the version and then I just reinstall from the Software Center</a:t>
            </a:r>
          </a:p>
          <a:p>
            <a:r>
              <a:rPr lang="en-US" dirty="0"/>
              <a:t>--</a:t>
            </a:r>
          </a:p>
          <a:p>
            <a:r>
              <a:rPr lang="en-US" dirty="0"/>
              <a:t>And a useless bit of trivia: RStudio versions are named after flowers</a:t>
            </a:r>
          </a:p>
          <a:p>
            <a:r>
              <a:rPr lang="en-US" dirty="0"/>
              <a:t>And R versions are named after Peanuts references</a:t>
            </a:r>
          </a:p>
          <a:p>
            <a:endParaRPr lang="en-US" dirty="0"/>
          </a:p>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12</a:t>
            </a:fld>
            <a:endParaRPr lang="en-US"/>
          </a:p>
        </p:txBody>
      </p:sp>
    </p:spTree>
    <p:extLst>
      <p:ext uri="{BB962C8B-B14F-4D97-AF65-F5344CB8AC3E}">
        <p14:creationId xmlns:p14="http://schemas.microsoft.com/office/powerpoint/2010/main" val="896171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throw some necessary jargon at you, and THESE TERMS WILL BE DEFINED LATER when we’re using them.  But this way, </a:t>
            </a:r>
            <a:r>
              <a:rPr lang="en-US"/>
              <a:t>hopefully you’re primed!</a:t>
            </a:r>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15</a:t>
            </a:fld>
            <a:endParaRPr lang="en-US"/>
          </a:p>
        </p:txBody>
      </p:sp>
    </p:spTree>
    <p:extLst>
      <p:ext uri="{BB962C8B-B14F-4D97-AF65-F5344CB8AC3E}">
        <p14:creationId xmlns:p14="http://schemas.microsoft.com/office/powerpoint/2010/main" val="4121012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the rightward arrow too but this is less common</a:t>
            </a:r>
          </a:p>
        </p:txBody>
      </p:sp>
      <p:sp>
        <p:nvSpPr>
          <p:cNvPr id="4" name="Slide Number Placeholder 3"/>
          <p:cNvSpPr>
            <a:spLocks noGrp="1"/>
          </p:cNvSpPr>
          <p:nvPr>
            <p:ph type="sldNum" sz="quarter" idx="5"/>
          </p:nvPr>
        </p:nvSpPr>
        <p:spPr/>
        <p:txBody>
          <a:bodyPr/>
          <a:lstStyle/>
          <a:p>
            <a:fld id="{AD86E2D3-8F12-4CB7-B6F3-018CFC08298B}" type="slidenum">
              <a:rPr lang="en-US" smtClean="0"/>
              <a:t>16</a:t>
            </a:fld>
            <a:endParaRPr lang="en-US"/>
          </a:p>
        </p:txBody>
      </p:sp>
    </p:spTree>
    <p:extLst>
      <p:ext uri="{BB962C8B-B14F-4D97-AF65-F5344CB8AC3E}">
        <p14:creationId xmlns:p14="http://schemas.microsoft.com/office/powerpoint/2010/main" val="1902355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35100" indent="-1435100">
              <a:spcBef>
                <a:spcPts val="1800"/>
              </a:spcBef>
              <a:buNone/>
            </a:pPr>
            <a:r>
              <a:rPr lang="en-US" b="0" dirty="0"/>
              <a:t>Removed these two:</a:t>
            </a:r>
          </a:p>
          <a:p>
            <a:pPr marL="1435100" indent="-1435100">
              <a:spcBef>
                <a:spcPts val="1800"/>
              </a:spcBef>
              <a:buNone/>
            </a:pPr>
            <a:r>
              <a:rPr lang="en-US" b="1" dirty="0"/>
              <a:t>rm()          </a:t>
            </a:r>
            <a:r>
              <a:rPr lang="en-US" dirty="0"/>
              <a:t>Removes a variable from your workspace</a:t>
            </a:r>
          </a:p>
          <a:p>
            <a:pPr marL="1435100" indent="-1435100">
              <a:spcBef>
                <a:spcPts val="1800"/>
              </a:spcBef>
              <a:buNone/>
            </a:pPr>
            <a:r>
              <a:rPr lang="en-US" b="1" dirty="0"/>
              <a:t>str()          </a:t>
            </a:r>
            <a:r>
              <a:rPr lang="en-US" dirty="0"/>
              <a:t>Inspects the structure of a variable</a:t>
            </a:r>
          </a:p>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18</a:t>
            </a:fld>
            <a:endParaRPr lang="en-US"/>
          </a:p>
        </p:txBody>
      </p:sp>
    </p:spTree>
    <p:extLst>
      <p:ext uri="{BB962C8B-B14F-4D97-AF65-F5344CB8AC3E}">
        <p14:creationId xmlns:p14="http://schemas.microsoft.com/office/powerpoint/2010/main" val="10222885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19</a:t>
            </a:fld>
            <a:endParaRPr lang="en-US"/>
          </a:p>
        </p:txBody>
      </p:sp>
    </p:spTree>
    <p:extLst>
      <p:ext uri="{BB962C8B-B14F-4D97-AF65-F5344CB8AC3E}">
        <p14:creationId xmlns:p14="http://schemas.microsoft.com/office/powerpoint/2010/main" val="5839452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21</a:t>
            </a:fld>
            <a:endParaRPr lang="en-US"/>
          </a:p>
        </p:txBody>
      </p:sp>
    </p:spTree>
    <p:extLst>
      <p:ext uri="{BB962C8B-B14F-4D97-AF65-F5344CB8AC3E}">
        <p14:creationId xmlns:p14="http://schemas.microsoft.com/office/powerpoint/2010/main" val="1085875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22</a:t>
            </a:fld>
            <a:endParaRPr lang="en-US"/>
          </a:p>
        </p:txBody>
      </p:sp>
    </p:spTree>
    <p:extLst>
      <p:ext uri="{BB962C8B-B14F-4D97-AF65-F5344CB8AC3E}">
        <p14:creationId xmlns:p14="http://schemas.microsoft.com/office/powerpoint/2010/main" val="3462368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 is the language itself and the engine; RStudio is a full-featured program that RUNS 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RStudio is what is called an Integrated Development Environment (or IDE) which makes running R a bit easier.  Fwiw, there are other IDE’s that run R</a:t>
            </a:r>
          </a:p>
          <a:p>
            <a:endParaRPr lang="en-US" dirty="0"/>
          </a:p>
          <a:p>
            <a:r>
              <a:rPr lang="en-US" dirty="0"/>
              <a:t>If R is the engine, then RStudio is the rest of the car</a:t>
            </a:r>
          </a:p>
          <a:p>
            <a:r>
              <a:rPr lang="en-US" dirty="0"/>
              <a:t>--</a:t>
            </a:r>
          </a:p>
          <a:p>
            <a:r>
              <a:rPr lang="en-US" dirty="0"/>
              <a:t>You can use R by itself if you want, but … I’m not sure why you’d want to.</a:t>
            </a:r>
          </a:p>
          <a:p>
            <a:r>
              <a:rPr lang="en-US" dirty="0"/>
              <a:t>Side note: actually there are reasons – RStudio uses a bit more computational resources, so if you want to use EVERY LAST BIT OF RAM for your analysis….</a:t>
            </a:r>
          </a:p>
          <a:p>
            <a:r>
              <a:rPr lang="en-US" dirty="0"/>
              <a:t>--</a:t>
            </a:r>
          </a:p>
          <a:p>
            <a:r>
              <a:rPr lang="en-US" dirty="0"/>
              <a:t>As a side note, I don’t think this is an issue anymore, BUT…</a:t>
            </a:r>
          </a:p>
        </p:txBody>
      </p:sp>
      <p:sp>
        <p:nvSpPr>
          <p:cNvPr id="4" name="Slide Number Placeholder 3"/>
          <p:cNvSpPr>
            <a:spLocks noGrp="1"/>
          </p:cNvSpPr>
          <p:nvPr>
            <p:ph type="sldNum" sz="quarter" idx="5"/>
          </p:nvPr>
        </p:nvSpPr>
        <p:spPr/>
        <p:txBody>
          <a:bodyPr/>
          <a:lstStyle/>
          <a:p>
            <a:fld id="{AD86E2D3-8F12-4CB7-B6F3-018CFC08298B}" type="slidenum">
              <a:rPr lang="en-US" smtClean="0"/>
              <a:t>2</a:t>
            </a:fld>
            <a:endParaRPr lang="en-US"/>
          </a:p>
        </p:txBody>
      </p:sp>
    </p:spTree>
    <p:extLst>
      <p:ext uri="{BB962C8B-B14F-4D97-AF65-F5344CB8AC3E}">
        <p14:creationId xmlns:p14="http://schemas.microsoft.com/office/powerpoint/2010/main" val="2108679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one more time, this is the icon you want</a:t>
            </a:r>
          </a:p>
          <a:p>
            <a:r>
              <a:rPr lang="en-US" dirty="0"/>
              <a:t>--</a:t>
            </a:r>
          </a:p>
          <a:p>
            <a:r>
              <a:rPr lang="en-US" dirty="0"/>
              <a:t>Not this one.</a:t>
            </a:r>
          </a:p>
          <a:p>
            <a:r>
              <a:rPr lang="en-US" dirty="0"/>
              <a:t>--</a:t>
            </a:r>
          </a:p>
          <a:p>
            <a:r>
              <a:rPr lang="en-US" dirty="0"/>
              <a:t>And we’ll try to be explicit about referring to RStudio by name, but I’ll probably get lazy and say “R” when I mean RStudio </a:t>
            </a:r>
          </a:p>
          <a:p>
            <a:r>
              <a:rPr lang="en-US" dirty="0"/>
              <a:t>--</a:t>
            </a:r>
          </a:p>
          <a:p>
            <a:r>
              <a:rPr lang="en-US" dirty="0"/>
              <a:t>And we will be using RStudio Projects in this class (and we highly recommend them for you going forward), which I’ll talk about in a minute</a:t>
            </a:r>
          </a:p>
          <a:p>
            <a:r>
              <a:rPr lang="en-US" dirty="0"/>
              <a:t>A nice little trick is to double click the .</a:t>
            </a:r>
            <a:r>
              <a:rPr lang="en-US" dirty="0" err="1"/>
              <a:t>Rproj</a:t>
            </a:r>
            <a:r>
              <a:rPr lang="en-US" dirty="0"/>
              <a:t> file associated with your project to open RStudio </a:t>
            </a:r>
          </a:p>
        </p:txBody>
      </p:sp>
      <p:sp>
        <p:nvSpPr>
          <p:cNvPr id="4" name="Slide Number Placeholder 3"/>
          <p:cNvSpPr>
            <a:spLocks noGrp="1"/>
          </p:cNvSpPr>
          <p:nvPr>
            <p:ph type="sldNum" sz="quarter" idx="5"/>
          </p:nvPr>
        </p:nvSpPr>
        <p:spPr/>
        <p:txBody>
          <a:bodyPr/>
          <a:lstStyle/>
          <a:p>
            <a:fld id="{96EBE5B3-3CDE-4E6A-A964-D583E39F412C}" type="slidenum">
              <a:rPr lang="en-US" smtClean="0"/>
              <a:t>3</a:t>
            </a:fld>
            <a:endParaRPr lang="en-US"/>
          </a:p>
        </p:txBody>
      </p:sp>
    </p:spTree>
    <p:extLst>
      <p:ext uri="{BB962C8B-B14F-4D97-AF65-F5344CB8AC3E}">
        <p14:creationId xmlns:p14="http://schemas.microsoft.com/office/powerpoint/2010/main" val="2234333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jump into </a:t>
            </a:r>
            <a:r>
              <a:rPr lang="en-US" dirty="0" err="1"/>
              <a:t>Rstudio</a:t>
            </a:r>
            <a:r>
              <a:rPr lang="en-US" dirty="0"/>
              <a:t> in a minute, but here’s a slick little .gif, basically showing the default layout</a:t>
            </a:r>
          </a:p>
          <a:p>
            <a:endParaRPr lang="en-US" dirty="0"/>
          </a:p>
          <a:p>
            <a:r>
              <a:rPr lang="en-US" dirty="0"/>
              <a:t>You’ll see that it’s organized in four PANES (which will take the pain away)</a:t>
            </a:r>
          </a:p>
          <a:p>
            <a:endParaRPr lang="en-US" dirty="0"/>
          </a:p>
          <a:p>
            <a:r>
              <a:rPr lang="en-US"/>
              <a:t>(talk </a:t>
            </a:r>
            <a:r>
              <a:rPr lang="en-US" dirty="0"/>
              <a:t>about these on the next slide]</a:t>
            </a:r>
          </a:p>
        </p:txBody>
      </p:sp>
      <p:sp>
        <p:nvSpPr>
          <p:cNvPr id="4" name="Slide Number Placeholder 3"/>
          <p:cNvSpPr>
            <a:spLocks noGrp="1"/>
          </p:cNvSpPr>
          <p:nvPr>
            <p:ph type="sldNum" sz="quarter" idx="5"/>
          </p:nvPr>
        </p:nvSpPr>
        <p:spPr/>
        <p:txBody>
          <a:bodyPr/>
          <a:lstStyle/>
          <a:p>
            <a:fld id="{96EBE5B3-3CDE-4E6A-A964-D583E39F412C}" type="slidenum">
              <a:rPr lang="en-US" smtClean="0"/>
              <a:t>4</a:t>
            </a:fld>
            <a:endParaRPr lang="en-US"/>
          </a:p>
        </p:txBody>
      </p:sp>
    </p:spTree>
    <p:extLst>
      <p:ext uri="{BB962C8B-B14F-4D97-AF65-F5344CB8AC3E}">
        <p14:creationId xmlns:p14="http://schemas.microsoft.com/office/powerpoint/2010/main" val="576906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the default layout, and I want to briefly introduce the panes &amp; tabs that you’re likely to 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this slide is gross &amp; cluttered, but I wanted to provide a printable reference if that turns out to be useful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truth is, it will make much more sense once you start USING RStudio, and this is a part that you’ll probably pick up quickly.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EDITOR pane is where you’ll see the scripts you have open.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SCRIPT is just a sequence of instructions for R to run, which can be run line by line or all at once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LINE is a unique instruction for 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worth noting that nothing “happens” here, this is just a sequence that has been saved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CONSOLE is where things actually happen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Running a line of code dispatches it to the console, and that’s where you will see output if there is any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script is the recipe book, the console is the oven??</a:t>
            </a:r>
          </a:p>
          <a:p>
            <a:r>
              <a:rPr lang="en-US" dirty="0"/>
              <a:t>--</a:t>
            </a:r>
          </a:p>
          <a:p>
            <a:r>
              <a:rPr lang="en-US" dirty="0"/>
              <a:t>The ENVIRONMENT shows things that have been created and are in R’s working memory.  </a:t>
            </a:r>
          </a:p>
          <a:p>
            <a:r>
              <a:rPr lang="en-US" dirty="0"/>
              <a:t>It’s worth noting that these will go away when you close R!!!</a:t>
            </a:r>
          </a:p>
        </p:txBody>
      </p:sp>
      <p:sp>
        <p:nvSpPr>
          <p:cNvPr id="4" name="Slide Number Placeholder 3"/>
          <p:cNvSpPr>
            <a:spLocks noGrp="1"/>
          </p:cNvSpPr>
          <p:nvPr>
            <p:ph type="sldNum" sz="quarter" idx="5"/>
          </p:nvPr>
        </p:nvSpPr>
        <p:spPr/>
        <p:txBody>
          <a:bodyPr/>
          <a:lstStyle/>
          <a:p>
            <a:fld id="{AD86E2D3-8F12-4CB7-B6F3-018CFC08298B}" type="slidenum">
              <a:rPr lang="en-US" smtClean="0"/>
              <a:t>5</a:t>
            </a:fld>
            <a:endParaRPr lang="en-US"/>
          </a:p>
        </p:txBody>
      </p:sp>
    </p:spTree>
    <p:extLst>
      <p:ext uri="{BB962C8B-B14F-4D97-AF65-F5344CB8AC3E}">
        <p14:creationId xmlns:p14="http://schemas.microsoft.com/office/powerpoint/2010/main" val="1553879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recommend using RStudio projects to organize your work.  </a:t>
            </a:r>
          </a:p>
          <a:p>
            <a:endParaRPr lang="en-US" dirty="0"/>
          </a:p>
          <a:p>
            <a:r>
              <a:rPr lang="en-US" dirty="0"/>
              <a:t>We’ll actually walk through setting this up, but here’s a slide that gives a reference for how to create a new project if you need to refer back to it.</a:t>
            </a:r>
          </a:p>
        </p:txBody>
      </p:sp>
      <p:sp>
        <p:nvSpPr>
          <p:cNvPr id="4" name="Slide Number Placeholder 3"/>
          <p:cNvSpPr>
            <a:spLocks noGrp="1"/>
          </p:cNvSpPr>
          <p:nvPr>
            <p:ph type="sldNum" sz="quarter" idx="5"/>
          </p:nvPr>
        </p:nvSpPr>
        <p:spPr/>
        <p:txBody>
          <a:bodyPr/>
          <a:lstStyle/>
          <a:p>
            <a:fld id="{96EBE5B3-3CDE-4E6A-A964-D583E39F412C}" type="slidenum">
              <a:rPr lang="en-US" smtClean="0"/>
              <a:t>6</a:t>
            </a:fld>
            <a:endParaRPr lang="en-US"/>
          </a:p>
        </p:txBody>
      </p:sp>
    </p:spTree>
    <p:extLst>
      <p:ext uri="{BB962C8B-B14F-4D97-AF65-F5344CB8AC3E}">
        <p14:creationId xmlns:p14="http://schemas.microsoft.com/office/powerpoint/2010/main" val="1515302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let’s go over to RStudio and we’ll get everything set up and you can play around with all the panes!</a:t>
            </a:r>
          </a:p>
        </p:txBody>
      </p:sp>
      <p:sp>
        <p:nvSpPr>
          <p:cNvPr id="4" name="Slide Number Placeholder 3"/>
          <p:cNvSpPr>
            <a:spLocks noGrp="1"/>
          </p:cNvSpPr>
          <p:nvPr>
            <p:ph type="sldNum" sz="quarter" idx="5"/>
          </p:nvPr>
        </p:nvSpPr>
        <p:spPr/>
        <p:txBody>
          <a:bodyPr/>
          <a:lstStyle/>
          <a:p>
            <a:fld id="{96EBE5B3-3CDE-4E6A-A964-D583E39F412C}" type="slidenum">
              <a:rPr lang="en-US" smtClean="0"/>
              <a:t>7</a:t>
            </a:fld>
            <a:endParaRPr lang="en-US"/>
          </a:p>
        </p:txBody>
      </p:sp>
    </p:spTree>
    <p:extLst>
      <p:ext uri="{BB962C8B-B14F-4D97-AF65-F5344CB8AC3E}">
        <p14:creationId xmlns:p14="http://schemas.microsoft.com/office/powerpoint/2010/main" val="883576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make sure you’re set up going forward, and there are a couple of settings we recommend changing</a:t>
            </a:r>
          </a:p>
          <a:p>
            <a:r>
              <a:rPr lang="en-US" dirty="0"/>
              <a:t>We’ll walk through these in a minute, but here they are in slide form…</a:t>
            </a:r>
          </a:p>
          <a:p>
            <a:r>
              <a:rPr lang="en-US" dirty="0"/>
              <a:t>--</a:t>
            </a:r>
          </a:p>
          <a:p>
            <a:r>
              <a:rPr lang="en-US" dirty="0"/>
              <a:t>First, we want to make sure that every time you open R, it’s working from a clean slate.  We generally DON’T want there to be anything in the environment from last time.  WHY?</a:t>
            </a:r>
          </a:p>
        </p:txBody>
      </p:sp>
      <p:sp>
        <p:nvSpPr>
          <p:cNvPr id="4" name="Slide Number Placeholder 3"/>
          <p:cNvSpPr>
            <a:spLocks noGrp="1"/>
          </p:cNvSpPr>
          <p:nvPr>
            <p:ph type="sldNum" sz="quarter" idx="5"/>
          </p:nvPr>
        </p:nvSpPr>
        <p:spPr/>
        <p:txBody>
          <a:bodyPr/>
          <a:lstStyle/>
          <a:p>
            <a:fld id="{96EBE5B3-3CDE-4E6A-A964-D583E39F412C}" type="slidenum">
              <a:rPr lang="en-US" smtClean="0"/>
              <a:t>8</a:t>
            </a:fld>
            <a:endParaRPr lang="en-US"/>
          </a:p>
        </p:txBody>
      </p:sp>
    </p:spTree>
    <p:extLst>
      <p:ext uri="{BB962C8B-B14F-4D97-AF65-F5344CB8AC3E}">
        <p14:creationId xmlns:p14="http://schemas.microsoft.com/office/powerpoint/2010/main" val="2427770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thing, which probably won’t be relevant to you, but it messed some things up for about 10% of the group the last time we did this class</a:t>
            </a:r>
          </a:p>
          <a:p>
            <a:endParaRPr lang="en-US" dirty="0"/>
          </a:p>
          <a:p>
            <a:r>
              <a:rPr lang="en-US" dirty="0"/>
              <a:t>Basically RStudio looks for the most recent version of R, and didn’t know what to do with “R Project” with no version number</a:t>
            </a:r>
          </a:p>
        </p:txBody>
      </p:sp>
      <p:sp>
        <p:nvSpPr>
          <p:cNvPr id="4" name="Slide Number Placeholder 3"/>
          <p:cNvSpPr>
            <a:spLocks noGrp="1"/>
          </p:cNvSpPr>
          <p:nvPr>
            <p:ph type="sldNum" sz="quarter" idx="5"/>
          </p:nvPr>
        </p:nvSpPr>
        <p:spPr/>
        <p:txBody>
          <a:bodyPr/>
          <a:lstStyle/>
          <a:p>
            <a:fld id="{96EBE5B3-3CDE-4E6A-A964-D583E39F412C}" type="slidenum">
              <a:rPr lang="en-US" smtClean="0"/>
              <a:t>9</a:t>
            </a:fld>
            <a:endParaRPr lang="en-US"/>
          </a:p>
        </p:txBody>
      </p:sp>
    </p:spTree>
    <p:extLst>
      <p:ext uri="{BB962C8B-B14F-4D97-AF65-F5344CB8AC3E}">
        <p14:creationId xmlns:p14="http://schemas.microsoft.com/office/powerpoint/2010/main" val="175463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746B3-8BA3-9DDA-9A15-E410540A12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6D430E4-FD86-0B7F-5274-CC65CDC8F9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9CEF1D-FB7E-69C2-AEF3-FA54258B121A}"/>
              </a:ext>
            </a:extLst>
          </p:cNvPr>
          <p:cNvSpPr>
            <a:spLocks noGrp="1"/>
          </p:cNvSpPr>
          <p:nvPr>
            <p:ph type="dt" sz="half" idx="10"/>
          </p:nvPr>
        </p:nvSpPr>
        <p:spPr/>
        <p:txBody>
          <a:bodyPr/>
          <a:lstStyle/>
          <a:p>
            <a:fld id="{375DD456-C247-4442-A401-25876125ED1F}" type="datetimeFigureOut">
              <a:rPr lang="en-US" smtClean="0"/>
              <a:t>3/26/2025</a:t>
            </a:fld>
            <a:endParaRPr lang="en-US"/>
          </a:p>
        </p:txBody>
      </p:sp>
      <p:sp>
        <p:nvSpPr>
          <p:cNvPr id="5" name="Footer Placeholder 4">
            <a:extLst>
              <a:ext uri="{FF2B5EF4-FFF2-40B4-BE49-F238E27FC236}">
                <a16:creationId xmlns:a16="http://schemas.microsoft.com/office/drawing/2014/main" id="{D07556D9-BC2E-1F2A-4DB9-FF0B0057CC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06F04F-0796-FB0C-C551-0538F255D669}"/>
              </a:ext>
            </a:extLst>
          </p:cNvPr>
          <p:cNvSpPr>
            <a:spLocks noGrp="1"/>
          </p:cNvSpPr>
          <p:nvPr>
            <p:ph type="sldNum" sz="quarter" idx="12"/>
          </p:nvPr>
        </p:nvSpPr>
        <p:spPr/>
        <p:txBody>
          <a:bodyPr/>
          <a:lstStyle/>
          <a:p>
            <a:fld id="{47A0C35C-D7D4-4A63-8AE3-4692C01FE124}" type="slidenum">
              <a:rPr lang="en-US" smtClean="0"/>
              <a:t>‹#›</a:t>
            </a:fld>
            <a:endParaRPr lang="en-US"/>
          </a:p>
        </p:txBody>
      </p:sp>
    </p:spTree>
    <p:extLst>
      <p:ext uri="{BB962C8B-B14F-4D97-AF65-F5344CB8AC3E}">
        <p14:creationId xmlns:p14="http://schemas.microsoft.com/office/powerpoint/2010/main" val="767732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180E4-BE8B-4085-5ED0-FE3E75D1E8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350837-6684-A2EC-C65E-C25B6E499C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9A6246-CFC7-C595-AC7E-DCB03EBC5B5D}"/>
              </a:ext>
            </a:extLst>
          </p:cNvPr>
          <p:cNvSpPr>
            <a:spLocks noGrp="1"/>
          </p:cNvSpPr>
          <p:nvPr>
            <p:ph type="dt" sz="half" idx="10"/>
          </p:nvPr>
        </p:nvSpPr>
        <p:spPr/>
        <p:txBody>
          <a:bodyPr/>
          <a:lstStyle/>
          <a:p>
            <a:fld id="{375DD456-C247-4442-A401-25876125ED1F}" type="datetimeFigureOut">
              <a:rPr lang="en-US" smtClean="0"/>
              <a:t>3/26/2025</a:t>
            </a:fld>
            <a:endParaRPr lang="en-US"/>
          </a:p>
        </p:txBody>
      </p:sp>
      <p:sp>
        <p:nvSpPr>
          <p:cNvPr id="5" name="Footer Placeholder 4">
            <a:extLst>
              <a:ext uri="{FF2B5EF4-FFF2-40B4-BE49-F238E27FC236}">
                <a16:creationId xmlns:a16="http://schemas.microsoft.com/office/drawing/2014/main" id="{5B560397-9CCC-766B-4A0B-E4B12D088F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AB2F8C-BFF5-CA9F-E693-D1E02DC47941}"/>
              </a:ext>
            </a:extLst>
          </p:cNvPr>
          <p:cNvSpPr>
            <a:spLocks noGrp="1"/>
          </p:cNvSpPr>
          <p:nvPr>
            <p:ph type="sldNum" sz="quarter" idx="12"/>
          </p:nvPr>
        </p:nvSpPr>
        <p:spPr/>
        <p:txBody>
          <a:bodyPr/>
          <a:lstStyle/>
          <a:p>
            <a:fld id="{47A0C35C-D7D4-4A63-8AE3-4692C01FE124}" type="slidenum">
              <a:rPr lang="en-US" smtClean="0"/>
              <a:t>‹#›</a:t>
            </a:fld>
            <a:endParaRPr lang="en-US"/>
          </a:p>
        </p:txBody>
      </p:sp>
    </p:spTree>
    <p:extLst>
      <p:ext uri="{BB962C8B-B14F-4D97-AF65-F5344CB8AC3E}">
        <p14:creationId xmlns:p14="http://schemas.microsoft.com/office/powerpoint/2010/main" val="1519337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B36EF6-1B5E-38D9-688A-2E06E10D6E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F0D9F3-653C-6F9C-0255-C00E0A7F6A0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D4734D-7EE1-55A3-1ABC-B5CC222CB77F}"/>
              </a:ext>
            </a:extLst>
          </p:cNvPr>
          <p:cNvSpPr>
            <a:spLocks noGrp="1"/>
          </p:cNvSpPr>
          <p:nvPr>
            <p:ph type="dt" sz="half" idx="10"/>
          </p:nvPr>
        </p:nvSpPr>
        <p:spPr/>
        <p:txBody>
          <a:bodyPr/>
          <a:lstStyle/>
          <a:p>
            <a:fld id="{375DD456-C247-4442-A401-25876125ED1F}" type="datetimeFigureOut">
              <a:rPr lang="en-US" smtClean="0"/>
              <a:t>3/26/2025</a:t>
            </a:fld>
            <a:endParaRPr lang="en-US"/>
          </a:p>
        </p:txBody>
      </p:sp>
      <p:sp>
        <p:nvSpPr>
          <p:cNvPr id="5" name="Footer Placeholder 4">
            <a:extLst>
              <a:ext uri="{FF2B5EF4-FFF2-40B4-BE49-F238E27FC236}">
                <a16:creationId xmlns:a16="http://schemas.microsoft.com/office/drawing/2014/main" id="{A09C83FF-9D74-3E31-4BD1-2BE681FE3C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19BDAA-817C-D961-EAFA-B4EE7B588B0D}"/>
              </a:ext>
            </a:extLst>
          </p:cNvPr>
          <p:cNvSpPr>
            <a:spLocks noGrp="1"/>
          </p:cNvSpPr>
          <p:nvPr>
            <p:ph type="sldNum" sz="quarter" idx="12"/>
          </p:nvPr>
        </p:nvSpPr>
        <p:spPr/>
        <p:txBody>
          <a:bodyPr/>
          <a:lstStyle/>
          <a:p>
            <a:fld id="{47A0C35C-D7D4-4A63-8AE3-4692C01FE124}" type="slidenum">
              <a:rPr lang="en-US" smtClean="0"/>
              <a:t>‹#›</a:t>
            </a:fld>
            <a:endParaRPr lang="en-US"/>
          </a:p>
        </p:txBody>
      </p:sp>
    </p:spTree>
    <p:extLst>
      <p:ext uri="{BB962C8B-B14F-4D97-AF65-F5344CB8AC3E}">
        <p14:creationId xmlns:p14="http://schemas.microsoft.com/office/powerpoint/2010/main" val="3740898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EC2B8-E873-1CE1-F04C-E445781F86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8B902D-A281-BB8D-0EAF-9D6C4F55DD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13B3AF-5018-5615-E3F5-7DB9A4560B3E}"/>
              </a:ext>
            </a:extLst>
          </p:cNvPr>
          <p:cNvSpPr>
            <a:spLocks noGrp="1"/>
          </p:cNvSpPr>
          <p:nvPr>
            <p:ph type="dt" sz="half" idx="10"/>
          </p:nvPr>
        </p:nvSpPr>
        <p:spPr/>
        <p:txBody>
          <a:bodyPr/>
          <a:lstStyle/>
          <a:p>
            <a:fld id="{375DD456-C247-4442-A401-25876125ED1F}" type="datetimeFigureOut">
              <a:rPr lang="en-US" smtClean="0"/>
              <a:t>3/26/2025</a:t>
            </a:fld>
            <a:endParaRPr lang="en-US"/>
          </a:p>
        </p:txBody>
      </p:sp>
      <p:sp>
        <p:nvSpPr>
          <p:cNvPr id="5" name="Footer Placeholder 4">
            <a:extLst>
              <a:ext uri="{FF2B5EF4-FFF2-40B4-BE49-F238E27FC236}">
                <a16:creationId xmlns:a16="http://schemas.microsoft.com/office/drawing/2014/main" id="{B31C31BE-CF4F-420F-2459-4B2EE6064D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E00A70-D91C-70FE-2B2E-2C8365A5B21F}"/>
              </a:ext>
            </a:extLst>
          </p:cNvPr>
          <p:cNvSpPr>
            <a:spLocks noGrp="1"/>
          </p:cNvSpPr>
          <p:nvPr>
            <p:ph type="sldNum" sz="quarter" idx="12"/>
          </p:nvPr>
        </p:nvSpPr>
        <p:spPr/>
        <p:txBody>
          <a:bodyPr/>
          <a:lstStyle/>
          <a:p>
            <a:fld id="{47A0C35C-D7D4-4A63-8AE3-4692C01FE124}" type="slidenum">
              <a:rPr lang="en-US" smtClean="0"/>
              <a:t>‹#›</a:t>
            </a:fld>
            <a:endParaRPr lang="en-US"/>
          </a:p>
        </p:txBody>
      </p:sp>
    </p:spTree>
    <p:extLst>
      <p:ext uri="{BB962C8B-B14F-4D97-AF65-F5344CB8AC3E}">
        <p14:creationId xmlns:p14="http://schemas.microsoft.com/office/powerpoint/2010/main" val="4103101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CC8F1-C49F-41F5-CD87-CCA08A522B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8EB6FE-EE32-C71C-91F1-367E7F889D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794C08-32A0-BF1E-07DB-7E9295E9FC57}"/>
              </a:ext>
            </a:extLst>
          </p:cNvPr>
          <p:cNvSpPr>
            <a:spLocks noGrp="1"/>
          </p:cNvSpPr>
          <p:nvPr>
            <p:ph type="dt" sz="half" idx="10"/>
          </p:nvPr>
        </p:nvSpPr>
        <p:spPr/>
        <p:txBody>
          <a:bodyPr/>
          <a:lstStyle/>
          <a:p>
            <a:fld id="{375DD456-C247-4442-A401-25876125ED1F}" type="datetimeFigureOut">
              <a:rPr lang="en-US" smtClean="0"/>
              <a:t>3/26/2025</a:t>
            </a:fld>
            <a:endParaRPr lang="en-US"/>
          </a:p>
        </p:txBody>
      </p:sp>
      <p:sp>
        <p:nvSpPr>
          <p:cNvPr id="5" name="Footer Placeholder 4">
            <a:extLst>
              <a:ext uri="{FF2B5EF4-FFF2-40B4-BE49-F238E27FC236}">
                <a16:creationId xmlns:a16="http://schemas.microsoft.com/office/drawing/2014/main" id="{511C36B7-5004-B828-73B6-DD9BDB31CC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FB8241-C3CF-3916-B600-500B079F71ED}"/>
              </a:ext>
            </a:extLst>
          </p:cNvPr>
          <p:cNvSpPr>
            <a:spLocks noGrp="1"/>
          </p:cNvSpPr>
          <p:nvPr>
            <p:ph type="sldNum" sz="quarter" idx="12"/>
          </p:nvPr>
        </p:nvSpPr>
        <p:spPr/>
        <p:txBody>
          <a:bodyPr/>
          <a:lstStyle/>
          <a:p>
            <a:fld id="{47A0C35C-D7D4-4A63-8AE3-4692C01FE124}" type="slidenum">
              <a:rPr lang="en-US" smtClean="0"/>
              <a:t>‹#›</a:t>
            </a:fld>
            <a:endParaRPr lang="en-US"/>
          </a:p>
        </p:txBody>
      </p:sp>
    </p:spTree>
    <p:extLst>
      <p:ext uri="{BB962C8B-B14F-4D97-AF65-F5344CB8AC3E}">
        <p14:creationId xmlns:p14="http://schemas.microsoft.com/office/powerpoint/2010/main" val="3446367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569E9-16A5-0DEE-9AE4-42003CD985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2C9337-C5A7-773D-EBE4-7A8FC5DE9C1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A8CD36-7DB4-D298-37B2-5205A124EC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15CD72-D328-183E-D944-B92ED7BAA71D}"/>
              </a:ext>
            </a:extLst>
          </p:cNvPr>
          <p:cNvSpPr>
            <a:spLocks noGrp="1"/>
          </p:cNvSpPr>
          <p:nvPr>
            <p:ph type="dt" sz="half" idx="10"/>
          </p:nvPr>
        </p:nvSpPr>
        <p:spPr/>
        <p:txBody>
          <a:bodyPr/>
          <a:lstStyle/>
          <a:p>
            <a:fld id="{375DD456-C247-4442-A401-25876125ED1F}" type="datetimeFigureOut">
              <a:rPr lang="en-US" smtClean="0"/>
              <a:t>3/26/2025</a:t>
            </a:fld>
            <a:endParaRPr lang="en-US"/>
          </a:p>
        </p:txBody>
      </p:sp>
      <p:sp>
        <p:nvSpPr>
          <p:cNvPr id="6" name="Footer Placeholder 5">
            <a:extLst>
              <a:ext uri="{FF2B5EF4-FFF2-40B4-BE49-F238E27FC236}">
                <a16:creationId xmlns:a16="http://schemas.microsoft.com/office/drawing/2014/main" id="{056E2FE9-209F-09BE-DEE0-B3715BA04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0BDE56-E4A0-B8AF-A8D5-219795DDD0EE}"/>
              </a:ext>
            </a:extLst>
          </p:cNvPr>
          <p:cNvSpPr>
            <a:spLocks noGrp="1"/>
          </p:cNvSpPr>
          <p:nvPr>
            <p:ph type="sldNum" sz="quarter" idx="12"/>
          </p:nvPr>
        </p:nvSpPr>
        <p:spPr/>
        <p:txBody>
          <a:bodyPr/>
          <a:lstStyle/>
          <a:p>
            <a:fld id="{47A0C35C-D7D4-4A63-8AE3-4692C01FE124}" type="slidenum">
              <a:rPr lang="en-US" smtClean="0"/>
              <a:t>‹#›</a:t>
            </a:fld>
            <a:endParaRPr lang="en-US"/>
          </a:p>
        </p:txBody>
      </p:sp>
    </p:spTree>
    <p:extLst>
      <p:ext uri="{BB962C8B-B14F-4D97-AF65-F5344CB8AC3E}">
        <p14:creationId xmlns:p14="http://schemas.microsoft.com/office/powerpoint/2010/main" val="1301622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21C5-37AB-C3F9-D5E9-53241D5766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C93773-3BD7-85C8-1339-F784EDC88F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23751D-AEDC-8DA3-B763-4780D83F098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92C3E3E-EE45-D3CD-C53A-44A055E1ED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A4A5D5-9CD2-027E-2325-025A7085407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4A665FC-6D8C-90DC-F943-658D0FDE865F}"/>
              </a:ext>
            </a:extLst>
          </p:cNvPr>
          <p:cNvSpPr>
            <a:spLocks noGrp="1"/>
          </p:cNvSpPr>
          <p:nvPr>
            <p:ph type="dt" sz="half" idx="10"/>
          </p:nvPr>
        </p:nvSpPr>
        <p:spPr/>
        <p:txBody>
          <a:bodyPr/>
          <a:lstStyle/>
          <a:p>
            <a:fld id="{375DD456-C247-4442-A401-25876125ED1F}" type="datetimeFigureOut">
              <a:rPr lang="en-US" smtClean="0"/>
              <a:t>3/26/2025</a:t>
            </a:fld>
            <a:endParaRPr lang="en-US"/>
          </a:p>
        </p:txBody>
      </p:sp>
      <p:sp>
        <p:nvSpPr>
          <p:cNvPr id="8" name="Footer Placeholder 7">
            <a:extLst>
              <a:ext uri="{FF2B5EF4-FFF2-40B4-BE49-F238E27FC236}">
                <a16:creationId xmlns:a16="http://schemas.microsoft.com/office/drawing/2014/main" id="{FF431ECD-2546-561F-92AA-38E8F8DBC34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754509-4FFB-0114-83AC-8037C00B5F6F}"/>
              </a:ext>
            </a:extLst>
          </p:cNvPr>
          <p:cNvSpPr>
            <a:spLocks noGrp="1"/>
          </p:cNvSpPr>
          <p:nvPr>
            <p:ph type="sldNum" sz="quarter" idx="12"/>
          </p:nvPr>
        </p:nvSpPr>
        <p:spPr/>
        <p:txBody>
          <a:bodyPr/>
          <a:lstStyle/>
          <a:p>
            <a:fld id="{47A0C35C-D7D4-4A63-8AE3-4692C01FE124}" type="slidenum">
              <a:rPr lang="en-US" smtClean="0"/>
              <a:t>‹#›</a:t>
            </a:fld>
            <a:endParaRPr lang="en-US"/>
          </a:p>
        </p:txBody>
      </p:sp>
    </p:spTree>
    <p:extLst>
      <p:ext uri="{BB962C8B-B14F-4D97-AF65-F5344CB8AC3E}">
        <p14:creationId xmlns:p14="http://schemas.microsoft.com/office/powerpoint/2010/main" val="11081418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AF222-7D99-E56B-60F2-E1C846D28F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ADD13E-33B0-BAAD-452F-F78433307C7D}"/>
              </a:ext>
            </a:extLst>
          </p:cNvPr>
          <p:cNvSpPr>
            <a:spLocks noGrp="1"/>
          </p:cNvSpPr>
          <p:nvPr>
            <p:ph type="dt" sz="half" idx="10"/>
          </p:nvPr>
        </p:nvSpPr>
        <p:spPr/>
        <p:txBody>
          <a:bodyPr/>
          <a:lstStyle/>
          <a:p>
            <a:fld id="{375DD456-C247-4442-A401-25876125ED1F}" type="datetimeFigureOut">
              <a:rPr lang="en-US" smtClean="0"/>
              <a:t>3/26/2025</a:t>
            </a:fld>
            <a:endParaRPr lang="en-US"/>
          </a:p>
        </p:txBody>
      </p:sp>
      <p:sp>
        <p:nvSpPr>
          <p:cNvPr id="4" name="Footer Placeholder 3">
            <a:extLst>
              <a:ext uri="{FF2B5EF4-FFF2-40B4-BE49-F238E27FC236}">
                <a16:creationId xmlns:a16="http://schemas.microsoft.com/office/drawing/2014/main" id="{758D938A-A876-E142-E030-6A143E1C3DE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A08E92-A108-FE42-5786-F3F13C3030E1}"/>
              </a:ext>
            </a:extLst>
          </p:cNvPr>
          <p:cNvSpPr>
            <a:spLocks noGrp="1"/>
          </p:cNvSpPr>
          <p:nvPr>
            <p:ph type="sldNum" sz="quarter" idx="12"/>
          </p:nvPr>
        </p:nvSpPr>
        <p:spPr/>
        <p:txBody>
          <a:bodyPr/>
          <a:lstStyle/>
          <a:p>
            <a:fld id="{47A0C35C-D7D4-4A63-8AE3-4692C01FE124}" type="slidenum">
              <a:rPr lang="en-US" smtClean="0"/>
              <a:t>‹#›</a:t>
            </a:fld>
            <a:endParaRPr lang="en-US"/>
          </a:p>
        </p:txBody>
      </p:sp>
    </p:spTree>
    <p:extLst>
      <p:ext uri="{BB962C8B-B14F-4D97-AF65-F5344CB8AC3E}">
        <p14:creationId xmlns:p14="http://schemas.microsoft.com/office/powerpoint/2010/main" val="1011837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5C340-4B93-4252-77FC-1277899D6C86}"/>
              </a:ext>
            </a:extLst>
          </p:cNvPr>
          <p:cNvSpPr>
            <a:spLocks noGrp="1"/>
          </p:cNvSpPr>
          <p:nvPr>
            <p:ph type="dt" sz="half" idx="10"/>
          </p:nvPr>
        </p:nvSpPr>
        <p:spPr/>
        <p:txBody>
          <a:bodyPr/>
          <a:lstStyle/>
          <a:p>
            <a:fld id="{375DD456-C247-4442-A401-25876125ED1F}" type="datetimeFigureOut">
              <a:rPr lang="en-US" smtClean="0"/>
              <a:t>3/26/2025</a:t>
            </a:fld>
            <a:endParaRPr lang="en-US"/>
          </a:p>
        </p:txBody>
      </p:sp>
      <p:sp>
        <p:nvSpPr>
          <p:cNvPr id="3" name="Footer Placeholder 2">
            <a:extLst>
              <a:ext uri="{FF2B5EF4-FFF2-40B4-BE49-F238E27FC236}">
                <a16:creationId xmlns:a16="http://schemas.microsoft.com/office/drawing/2014/main" id="{6BE6EC58-9738-F98B-7BEE-83E749B273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C5DEB9F-FD88-B99F-5506-1487AD36CAE0}"/>
              </a:ext>
            </a:extLst>
          </p:cNvPr>
          <p:cNvSpPr>
            <a:spLocks noGrp="1"/>
          </p:cNvSpPr>
          <p:nvPr>
            <p:ph type="sldNum" sz="quarter" idx="12"/>
          </p:nvPr>
        </p:nvSpPr>
        <p:spPr/>
        <p:txBody>
          <a:bodyPr/>
          <a:lstStyle/>
          <a:p>
            <a:fld id="{47A0C35C-D7D4-4A63-8AE3-4692C01FE124}" type="slidenum">
              <a:rPr lang="en-US" smtClean="0"/>
              <a:t>‹#›</a:t>
            </a:fld>
            <a:endParaRPr lang="en-US"/>
          </a:p>
        </p:txBody>
      </p:sp>
    </p:spTree>
    <p:extLst>
      <p:ext uri="{BB962C8B-B14F-4D97-AF65-F5344CB8AC3E}">
        <p14:creationId xmlns:p14="http://schemas.microsoft.com/office/powerpoint/2010/main" val="538170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FB0BC-2854-DE77-D14A-3DC7CA732C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C35DAEC-B530-7987-173B-DA03C7FDD5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47B1E6-AAB5-5152-74FA-93C6B5C1D4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55F248-59B6-F0D9-2ECB-9765B7A6B84D}"/>
              </a:ext>
            </a:extLst>
          </p:cNvPr>
          <p:cNvSpPr>
            <a:spLocks noGrp="1"/>
          </p:cNvSpPr>
          <p:nvPr>
            <p:ph type="dt" sz="half" idx="10"/>
          </p:nvPr>
        </p:nvSpPr>
        <p:spPr/>
        <p:txBody>
          <a:bodyPr/>
          <a:lstStyle/>
          <a:p>
            <a:fld id="{375DD456-C247-4442-A401-25876125ED1F}" type="datetimeFigureOut">
              <a:rPr lang="en-US" smtClean="0"/>
              <a:t>3/26/2025</a:t>
            </a:fld>
            <a:endParaRPr lang="en-US"/>
          </a:p>
        </p:txBody>
      </p:sp>
      <p:sp>
        <p:nvSpPr>
          <p:cNvPr id="6" name="Footer Placeholder 5">
            <a:extLst>
              <a:ext uri="{FF2B5EF4-FFF2-40B4-BE49-F238E27FC236}">
                <a16:creationId xmlns:a16="http://schemas.microsoft.com/office/drawing/2014/main" id="{E4A486BE-335F-101C-8895-7CA10A9108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A5F4D1-0D5C-FC53-108B-809897823B2E}"/>
              </a:ext>
            </a:extLst>
          </p:cNvPr>
          <p:cNvSpPr>
            <a:spLocks noGrp="1"/>
          </p:cNvSpPr>
          <p:nvPr>
            <p:ph type="sldNum" sz="quarter" idx="12"/>
          </p:nvPr>
        </p:nvSpPr>
        <p:spPr/>
        <p:txBody>
          <a:bodyPr/>
          <a:lstStyle/>
          <a:p>
            <a:fld id="{47A0C35C-D7D4-4A63-8AE3-4692C01FE124}" type="slidenum">
              <a:rPr lang="en-US" smtClean="0"/>
              <a:t>‹#›</a:t>
            </a:fld>
            <a:endParaRPr lang="en-US"/>
          </a:p>
        </p:txBody>
      </p:sp>
    </p:spTree>
    <p:extLst>
      <p:ext uri="{BB962C8B-B14F-4D97-AF65-F5344CB8AC3E}">
        <p14:creationId xmlns:p14="http://schemas.microsoft.com/office/powerpoint/2010/main" val="42452863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5F9BF-05E2-B601-8376-DE81DF536B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D7241A0-99A8-3B03-4CDA-C32EC3655F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88A6C54-C348-65B5-081F-83AC166167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667438-7668-CA0A-5B19-FF8AF39A1F56}"/>
              </a:ext>
            </a:extLst>
          </p:cNvPr>
          <p:cNvSpPr>
            <a:spLocks noGrp="1"/>
          </p:cNvSpPr>
          <p:nvPr>
            <p:ph type="dt" sz="half" idx="10"/>
          </p:nvPr>
        </p:nvSpPr>
        <p:spPr/>
        <p:txBody>
          <a:bodyPr/>
          <a:lstStyle/>
          <a:p>
            <a:fld id="{375DD456-C247-4442-A401-25876125ED1F}" type="datetimeFigureOut">
              <a:rPr lang="en-US" smtClean="0"/>
              <a:t>3/26/2025</a:t>
            </a:fld>
            <a:endParaRPr lang="en-US"/>
          </a:p>
        </p:txBody>
      </p:sp>
      <p:sp>
        <p:nvSpPr>
          <p:cNvPr id="6" name="Footer Placeholder 5">
            <a:extLst>
              <a:ext uri="{FF2B5EF4-FFF2-40B4-BE49-F238E27FC236}">
                <a16:creationId xmlns:a16="http://schemas.microsoft.com/office/drawing/2014/main" id="{79E107A5-F86E-48F5-F068-D830F7F890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8E8081-B892-CD5C-1F5F-AE276F79144F}"/>
              </a:ext>
            </a:extLst>
          </p:cNvPr>
          <p:cNvSpPr>
            <a:spLocks noGrp="1"/>
          </p:cNvSpPr>
          <p:nvPr>
            <p:ph type="sldNum" sz="quarter" idx="12"/>
          </p:nvPr>
        </p:nvSpPr>
        <p:spPr/>
        <p:txBody>
          <a:bodyPr/>
          <a:lstStyle/>
          <a:p>
            <a:fld id="{47A0C35C-D7D4-4A63-8AE3-4692C01FE124}" type="slidenum">
              <a:rPr lang="en-US" smtClean="0"/>
              <a:t>‹#›</a:t>
            </a:fld>
            <a:endParaRPr lang="en-US"/>
          </a:p>
        </p:txBody>
      </p:sp>
    </p:spTree>
    <p:extLst>
      <p:ext uri="{BB962C8B-B14F-4D97-AF65-F5344CB8AC3E}">
        <p14:creationId xmlns:p14="http://schemas.microsoft.com/office/powerpoint/2010/main" val="2038337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423B46-DF36-F503-78C9-EE44E9FBE7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5D4E59-2F2E-75B4-78D6-259648956E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E222BB-FE82-6F29-19CA-EFD7421565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5DD456-C247-4442-A401-25876125ED1F}" type="datetimeFigureOut">
              <a:rPr lang="en-US" smtClean="0"/>
              <a:t>3/26/2025</a:t>
            </a:fld>
            <a:endParaRPr lang="en-US"/>
          </a:p>
        </p:txBody>
      </p:sp>
      <p:sp>
        <p:nvSpPr>
          <p:cNvPr id="5" name="Footer Placeholder 4">
            <a:extLst>
              <a:ext uri="{FF2B5EF4-FFF2-40B4-BE49-F238E27FC236}">
                <a16:creationId xmlns:a16="http://schemas.microsoft.com/office/drawing/2014/main" id="{25ACA1B8-E770-0DDC-D45D-F8470FCBD6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A113EC3-1E01-6127-500B-B40EC24BB5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A0C35C-D7D4-4A63-8AE3-4692C01FE124}" type="slidenum">
              <a:rPr lang="en-US" smtClean="0"/>
              <a:t>‹#›</a:t>
            </a:fld>
            <a:endParaRPr lang="en-US"/>
          </a:p>
        </p:txBody>
      </p:sp>
    </p:spTree>
    <p:extLst>
      <p:ext uri="{BB962C8B-B14F-4D97-AF65-F5344CB8AC3E}">
        <p14:creationId xmlns:p14="http://schemas.microsoft.com/office/powerpoint/2010/main" val="3713959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1D8FA-D4E6-2F75-A767-C7A6A1EEE34A}"/>
              </a:ext>
            </a:extLst>
          </p:cNvPr>
          <p:cNvSpPr>
            <a:spLocks noGrp="1"/>
          </p:cNvSpPr>
          <p:nvPr>
            <p:ph type="ctrTitle"/>
          </p:nvPr>
        </p:nvSpPr>
        <p:spPr/>
        <p:txBody>
          <a:bodyPr/>
          <a:lstStyle/>
          <a:p>
            <a:r>
              <a:rPr lang="en-US" dirty="0"/>
              <a:t>2 – About R &amp; RStudio</a:t>
            </a:r>
          </a:p>
        </p:txBody>
      </p:sp>
      <p:sp>
        <p:nvSpPr>
          <p:cNvPr id="3" name="Subtitle 2">
            <a:extLst>
              <a:ext uri="{FF2B5EF4-FFF2-40B4-BE49-F238E27FC236}">
                <a16:creationId xmlns:a16="http://schemas.microsoft.com/office/drawing/2014/main" id="{19088E86-40F3-8BD7-3AD4-B95B71EF3DDB}"/>
              </a:ext>
            </a:extLst>
          </p:cNvPr>
          <p:cNvSpPr>
            <a:spLocks noGrp="1"/>
          </p:cNvSpPr>
          <p:nvPr>
            <p:ph type="subTitle" idx="1"/>
          </p:nvPr>
        </p:nvSpPr>
        <p:spPr/>
        <p:txBody>
          <a:bodyPr/>
          <a:lstStyle/>
          <a:p>
            <a:r>
              <a:rPr lang="en-US" dirty="0"/>
              <a:t>they’re the same, right? </a:t>
            </a:r>
          </a:p>
          <a:p>
            <a:r>
              <a:rPr lang="en-US" dirty="0"/>
              <a:t>…right??</a:t>
            </a:r>
          </a:p>
        </p:txBody>
      </p:sp>
      <p:pic>
        <p:nvPicPr>
          <p:cNvPr id="4" name="Picture 3" descr="A blue smoke on a white background&#10;&#10;Description automatically generated">
            <a:extLst>
              <a:ext uri="{FF2B5EF4-FFF2-40B4-BE49-F238E27FC236}">
                <a16:creationId xmlns:a16="http://schemas.microsoft.com/office/drawing/2014/main" id="{E1537333-3925-8507-E9CF-535FCD47347A}"/>
              </a:ext>
            </a:extLst>
          </p:cNvPr>
          <p:cNvPicPr>
            <a:picLocks noChangeAspect="1"/>
          </p:cNvPicPr>
          <p:nvPr/>
        </p:nvPicPr>
        <p:blipFill>
          <a:blip r:embed="rId3">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21243389">
            <a:off x="2492284" y="-271777"/>
            <a:ext cx="10314939" cy="2719384"/>
          </a:xfrm>
          <a:prstGeom prst="rect">
            <a:avLst/>
          </a:prstGeom>
        </p:spPr>
      </p:pic>
      <p:pic>
        <p:nvPicPr>
          <p:cNvPr id="5" name="Picture 4" descr="A close up of a sign&#10;&#10;Description automatically generated">
            <a:extLst>
              <a:ext uri="{FF2B5EF4-FFF2-40B4-BE49-F238E27FC236}">
                <a16:creationId xmlns:a16="http://schemas.microsoft.com/office/drawing/2014/main" id="{C026A18F-3E34-DA9B-E077-5D3DD407805B}"/>
              </a:ext>
            </a:extLst>
          </p:cNvPr>
          <p:cNvPicPr>
            <a:picLocks noChangeAspect="1"/>
          </p:cNvPicPr>
          <p:nvPr/>
        </p:nvPicPr>
        <p:blipFill rotWithShape="1">
          <a:blip r:embed="rId4">
            <a:extLst>
              <a:ext uri="{28A0092B-C50C-407E-A947-70E740481C1C}">
                <a14:useLocalDpi xmlns:a14="http://schemas.microsoft.com/office/drawing/2010/main" val="0"/>
              </a:ext>
            </a:extLst>
          </a:blip>
          <a:srcRect l="7087" t="11647" r="63578"/>
          <a:stretch/>
        </p:blipFill>
        <p:spPr>
          <a:xfrm>
            <a:off x="0" y="0"/>
            <a:ext cx="3180080" cy="3363439"/>
          </a:xfrm>
          <a:prstGeom prst="rect">
            <a:avLst/>
          </a:prstGeom>
        </p:spPr>
      </p:pic>
      <p:pic>
        <p:nvPicPr>
          <p:cNvPr id="6" name="Content Placeholder 6" descr="A close up of a sign&#10;&#10;Description automatically generated">
            <a:extLst>
              <a:ext uri="{FF2B5EF4-FFF2-40B4-BE49-F238E27FC236}">
                <a16:creationId xmlns:a16="http://schemas.microsoft.com/office/drawing/2014/main" id="{CE863A90-18AF-A72B-F4A9-10325100B4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9827" y="4162189"/>
            <a:ext cx="4821743" cy="2781773"/>
          </a:xfrm>
          <a:prstGeom prst="rect">
            <a:avLst/>
          </a:prstGeom>
        </p:spPr>
      </p:pic>
    </p:spTree>
    <p:extLst>
      <p:ext uri="{BB962C8B-B14F-4D97-AF65-F5344CB8AC3E}">
        <p14:creationId xmlns:p14="http://schemas.microsoft.com/office/powerpoint/2010/main" val="292499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33804-59EE-4F35-85DF-599B8A141C42}"/>
              </a:ext>
            </a:extLst>
          </p:cNvPr>
          <p:cNvSpPr>
            <a:spLocks noGrp="1"/>
          </p:cNvSpPr>
          <p:nvPr>
            <p:ph type="title"/>
          </p:nvPr>
        </p:nvSpPr>
        <p:spPr/>
        <p:txBody>
          <a:bodyPr/>
          <a:lstStyle/>
          <a:p>
            <a:r>
              <a:rPr lang="en-US" dirty="0"/>
              <a:t>RStudio cont.</a:t>
            </a:r>
          </a:p>
        </p:txBody>
      </p:sp>
      <p:sp>
        <p:nvSpPr>
          <p:cNvPr id="3" name="Content Placeholder 2">
            <a:extLst>
              <a:ext uri="{FF2B5EF4-FFF2-40B4-BE49-F238E27FC236}">
                <a16:creationId xmlns:a16="http://schemas.microsoft.com/office/drawing/2014/main" id="{0AECD268-A8EB-4A90-8647-C5C867157D26}"/>
              </a:ext>
            </a:extLst>
          </p:cNvPr>
          <p:cNvSpPr>
            <a:spLocks noGrp="1"/>
          </p:cNvSpPr>
          <p:nvPr>
            <p:ph idx="1"/>
          </p:nvPr>
        </p:nvSpPr>
        <p:spPr/>
        <p:txBody>
          <a:bodyPr/>
          <a:lstStyle/>
          <a:p>
            <a:r>
              <a:rPr lang="en-US" dirty="0"/>
              <a:t>Back to RStudio! </a:t>
            </a:r>
          </a:p>
          <a:p>
            <a:r>
              <a:rPr lang="en-US" dirty="0"/>
              <a:t>Let’s make those changes</a:t>
            </a:r>
          </a:p>
          <a:p>
            <a:endParaRPr lang="en-US" dirty="0"/>
          </a:p>
          <a:p>
            <a:r>
              <a:rPr lang="en-US" dirty="0"/>
              <a:t>We’ll also go over:</a:t>
            </a:r>
          </a:p>
          <a:p>
            <a:pPr lvl="1"/>
            <a:r>
              <a:rPr lang="en-US" dirty="0"/>
              <a:t>Advantages of RStudio projects</a:t>
            </a:r>
          </a:p>
          <a:p>
            <a:pPr lvl="1"/>
            <a:r>
              <a:rPr lang="en-US" dirty="0"/>
              <a:t>How to open a script</a:t>
            </a:r>
          </a:p>
          <a:p>
            <a:pPr lvl="1"/>
            <a:r>
              <a:rPr lang="en-US" dirty="0"/>
              <a:t>Highlighting a word</a:t>
            </a:r>
          </a:p>
          <a:p>
            <a:pPr lvl="1"/>
            <a:r>
              <a:rPr lang="en-US" dirty="0"/>
              <a:t>Changing the theme</a:t>
            </a:r>
          </a:p>
          <a:p>
            <a:pPr lvl="1"/>
            <a:r>
              <a:rPr lang="en-US" dirty="0"/>
              <a:t>Using the help tab</a:t>
            </a:r>
          </a:p>
          <a:p>
            <a:endParaRPr lang="en-US" dirty="0"/>
          </a:p>
        </p:txBody>
      </p:sp>
      <p:sp>
        <p:nvSpPr>
          <p:cNvPr id="4" name="Slide Number Placeholder 3">
            <a:extLst>
              <a:ext uri="{FF2B5EF4-FFF2-40B4-BE49-F238E27FC236}">
                <a16:creationId xmlns:a16="http://schemas.microsoft.com/office/drawing/2014/main" id="{8645E207-B641-4C92-B3E8-1D146C119287}"/>
              </a:ext>
            </a:extLst>
          </p:cNvPr>
          <p:cNvSpPr>
            <a:spLocks noGrp="1"/>
          </p:cNvSpPr>
          <p:nvPr>
            <p:ph type="sldNum" sz="quarter" idx="12"/>
          </p:nvPr>
        </p:nvSpPr>
        <p:spPr/>
        <p:txBody>
          <a:bodyPr/>
          <a:lstStyle/>
          <a:p>
            <a:fld id="{6D95AE55-B5F4-483D-AEFF-E8059F5502F5}" type="slidenum">
              <a:rPr lang="en-US" smtClean="0"/>
              <a:t>10</a:t>
            </a:fld>
            <a:endParaRPr lang="en-US"/>
          </a:p>
        </p:txBody>
      </p:sp>
      <p:pic>
        <p:nvPicPr>
          <p:cNvPr id="10" name="Picture 9">
            <a:extLst>
              <a:ext uri="{FF2B5EF4-FFF2-40B4-BE49-F238E27FC236}">
                <a16:creationId xmlns:a16="http://schemas.microsoft.com/office/drawing/2014/main" id="{AFED5C39-9275-46AD-AC80-05FB2F857AFC}"/>
              </a:ext>
            </a:extLst>
          </p:cNvPr>
          <p:cNvPicPr>
            <a:picLocks noChangeAspect="1"/>
          </p:cNvPicPr>
          <p:nvPr/>
        </p:nvPicPr>
        <p:blipFill rotWithShape="1">
          <a:blip r:embed="rId2">
            <a:extLst>
              <a:ext uri="{28A0092B-C50C-407E-A947-70E740481C1C}">
                <a14:useLocalDpi xmlns:a14="http://schemas.microsoft.com/office/drawing/2010/main" val="0"/>
              </a:ext>
            </a:extLst>
          </a:blip>
          <a:srcRect l="18679" t="9920" r="12866"/>
          <a:stretch/>
        </p:blipFill>
        <p:spPr>
          <a:xfrm>
            <a:off x="6096000" y="1309170"/>
            <a:ext cx="4772025" cy="5363361"/>
          </a:xfrm>
          <a:prstGeom prst="rect">
            <a:avLst/>
          </a:prstGeom>
        </p:spPr>
      </p:pic>
    </p:spTree>
    <p:extLst>
      <p:ext uri="{BB962C8B-B14F-4D97-AF65-F5344CB8AC3E}">
        <p14:creationId xmlns:p14="http://schemas.microsoft.com/office/powerpoint/2010/main" val="2227453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F7A99-5336-EFA6-6787-840AF795751B}"/>
              </a:ext>
            </a:extLst>
          </p:cNvPr>
          <p:cNvSpPr>
            <a:spLocks noGrp="1"/>
          </p:cNvSpPr>
          <p:nvPr>
            <p:ph type="title"/>
          </p:nvPr>
        </p:nvSpPr>
        <p:spPr>
          <a:xfrm>
            <a:off x="0" y="18255"/>
            <a:ext cx="11050859" cy="1024481"/>
          </a:xfrm>
        </p:spPr>
        <p:txBody>
          <a:bodyPr>
            <a:normAutofit fontScale="90000"/>
          </a:bodyPr>
          <a:lstStyle/>
          <a:p>
            <a:pPr algn="ctr"/>
            <a:r>
              <a:rPr lang="en-US" dirty="0"/>
              <a:t>So wait, what does an </a:t>
            </a:r>
            <a:r>
              <a:rPr lang="en-US" b="1" dirty="0"/>
              <a:t>RStudio Project </a:t>
            </a:r>
            <a:r>
              <a:rPr lang="en-US" dirty="0"/>
              <a:t>actually do?</a:t>
            </a:r>
          </a:p>
        </p:txBody>
      </p:sp>
      <p:sp>
        <p:nvSpPr>
          <p:cNvPr id="3" name="Content Placeholder 2">
            <a:extLst>
              <a:ext uri="{FF2B5EF4-FFF2-40B4-BE49-F238E27FC236}">
                <a16:creationId xmlns:a16="http://schemas.microsoft.com/office/drawing/2014/main" id="{7BB3CCD0-88BB-E771-86DC-BD9C683E6A6D}"/>
              </a:ext>
            </a:extLst>
          </p:cNvPr>
          <p:cNvSpPr>
            <a:spLocks noGrp="1"/>
          </p:cNvSpPr>
          <p:nvPr>
            <p:ph idx="1"/>
          </p:nvPr>
        </p:nvSpPr>
        <p:spPr>
          <a:xfrm>
            <a:off x="613317" y="1127522"/>
            <a:ext cx="7591854" cy="1716039"/>
          </a:xfrm>
        </p:spPr>
        <p:txBody>
          <a:bodyPr/>
          <a:lstStyle/>
          <a:p>
            <a:pPr marL="0" indent="0">
              <a:buNone/>
            </a:pPr>
            <a:r>
              <a:rPr lang="en-US" dirty="0"/>
              <a:t>“Makes it straightforward to divide your work in </a:t>
            </a:r>
            <a:r>
              <a:rPr lang="en-US" b="1" dirty="0"/>
              <a:t>contexts</a:t>
            </a:r>
            <a:r>
              <a:rPr lang="en-US" dirty="0"/>
              <a:t>” – from the Posit website</a:t>
            </a:r>
          </a:p>
          <a:p>
            <a:pPr marL="457200" lvl="1" indent="0">
              <a:buNone/>
            </a:pPr>
            <a:r>
              <a:rPr lang="en-US" i="1" dirty="0"/>
              <a:t>Each work project can (and probably should) have an RStudio Project</a:t>
            </a:r>
          </a:p>
          <a:p>
            <a:pPr lvl="1"/>
            <a:endParaRPr lang="en-US" dirty="0"/>
          </a:p>
        </p:txBody>
      </p:sp>
      <p:grpSp>
        <p:nvGrpSpPr>
          <p:cNvPr id="6" name="Group 5">
            <a:extLst>
              <a:ext uri="{FF2B5EF4-FFF2-40B4-BE49-F238E27FC236}">
                <a16:creationId xmlns:a16="http://schemas.microsoft.com/office/drawing/2014/main" id="{65754BE2-CA68-2822-7589-08DDE4D74510}"/>
              </a:ext>
            </a:extLst>
          </p:cNvPr>
          <p:cNvGrpSpPr/>
          <p:nvPr/>
        </p:nvGrpSpPr>
        <p:grpSpPr>
          <a:xfrm>
            <a:off x="8392258" y="4286508"/>
            <a:ext cx="3512704" cy="2366350"/>
            <a:chOff x="7578226" y="4074639"/>
            <a:chExt cx="3512704" cy="2366350"/>
          </a:xfrm>
        </p:grpSpPr>
        <p:pic>
          <p:nvPicPr>
            <p:cNvPr id="7" name="Picture 6">
              <a:extLst>
                <a:ext uri="{FF2B5EF4-FFF2-40B4-BE49-F238E27FC236}">
                  <a16:creationId xmlns:a16="http://schemas.microsoft.com/office/drawing/2014/main" id="{66C9201A-95D2-69F8-FB3C-D0010BB5F381}"/>
                </a:ext>
              </a:extLst>
            </p:cNvPr>
            <p:cNvPicPr>
              <a:picLocks noChangeAspect="1"/>
            </p:cNvPicPr>
            <p:nvPr/>
          </p:nvPicPr>
          <p:blipFill>
            <a:blip r:embed="rId3"/>
            <a:stretch>
              <a:fillRect/>
            </a:stretch>
          </p:blipFill>
          <p:spPr>
            <a:xfrm>
              <a:off x="7734849" y="4074639"/>
              <a:ext cx="1672602" cy="1452524"/>
            </a:xfrm>
            <a:prstGeom prst="rect">
              <a:avLst/>
            </a:prstGeom>
          </p:spPr>
        </p:pic>
        <p:pic>
          <p:nvPicPr>
            <p:cNvPr id="9" name="Graphic 8" descr="Open hand outline">
              <a:extLst>
                <a:ext uri="{FF2B5EF4-FFF2-40B4-BE49-F238E27FC236}">
                  <a16:creationId xmlns:a16="http://schemas.microsoft.com/office/drawing/2014/main" id="{0DAB6140-99CC-F756-69D9-F0C1D2F206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654430">
              <a:off x="7578226" y="4792294"/>
              <a:ext cx="1469735" cy="1469735"/>
            </a:xfrm>
            <a:prstGeom prst="rect">
              <a:avLst/>
            </a:prstGeom>
          </p:spPr>
        </p:pic>
        <p:pic>
          <p:nvPicPr>
            <p:cNvPr id="11" name="Graphic 10" descr="Sign language outline">
              <a:extLst>
                <a:ext uri="{FF2B5EF4-FFF2-40B4-BE49-F238E27FC236}">
                  <a16:creationId xmlns:a16="http://schemas.microsoft.com/office/drawing/2014/main" id="{996D5530-1BBD-D1DC-BB9F-760DD14DF94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16096" flipH="1">
              <a:off x="9652423" y="4978704"/>
              <a:ext cx="1438507" cy="1462285"/>
            </a:xfrm>
            <a:prstGeom prst="rect">
              <a:avLst/>
            </a:prstGeom>
          </p:spPr>
        </p:pic>
      </p:grpSp>
      <p:sp>
        <p:nvSpPr>
          <p:cNvPr id="12" name="Left Brace 11">
            <a:extLst>
              <a:ext uri="{FF2B5EF4-FFF2-40B4-BE49-F238E27FC236}">
                <a16:creationId xmlns:a16="http://schemas.microsoft.com/office/drawing/2014/main" id="{A5D97652-0A07-038A-E5FB-9DA1A0CDA9F1}"/>
              </a:ext>
            </a:extLst>
          </p:cNvPr>
          <p:cNvSpPr/>
          <p:nvPr/>
        </p:nvSpPr>
        <p:spPr>
          <a:xfrm>
            <a:off x="297367" y="3217126"/>
            <a:ext cx="315950" cy="1583775"/>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5" name="Picture 4" descr="A picture containing text, indoor, floor, shelf&#10;&#10;AI-generated content may be incorrect.">
            <a:extLst>
              <a:ext uri="{FF2B5EF4-FFF2-40B4-BE49-F238E27FC236}">
                <a16:creationId xmlns:a16="http://schemas.microsoft.com/office/drawing/2014/main" id="{4E333AB5-ECC3-4D59-6B03-E304C89DB921}"/>
              </a:ext>
            </a:extLst>
          </p:cNvPr>
          <p:cNvPicPr>
            <a:picLocks noChangeAspect="1"/>
          </p:cNvPicPr>
          <p:nvPr/>
        </p:nvPicPr>
        <p:blipFill>
          <a:blip r:embed="rId8">
            <a:extLst>
              <a:ext uri="{28A0092B-C50C-407E-A947-70E740481C1C}">
                <a14:useLocalDpi xmlns:a14="http://schemas.microsoft.com/office/drawing/2010/main" val="0"/>
              </a:ext>
            </a:extLst>
          </a:blip>
          <a:srcRect b="28780"/>
          <a:stretch/>
        </p:blipFill>
        <p:spPr>
          <a:xfrm>
            <a:off x="8544737" y="1085090"/>
            <a:ext cx="3286706" cy="2340776"/>
          </a:xfrm>
          <a:prstGeom prst="rect">
            <a:avLst/>
          </a:prstGeom>
        </p:spPr>
      </p:pic>
      <p:sp>
        <p:nvSpPr>
          <p:cNvPr id="8" name="Content Placeholder 2">
            <a:extLst>
              <a:ext uri="{FF2B5EF4-FFF2-40B4-BE49-F238E27FC236}">
                <a16:creationId xmlns:a16="http://schemas.microsoft.com/office/drawing/2014/main" id="{0F99A05E-4283-D11C-A9CC-FF8052885481}"/>
              </a:ext>
            </a:extLst>
          </p:cNvPr>
          <p:cNvSpPr txBox="1">
            <a:spLocks/>
          </p:cNvSpPr>
          <p:nvPr/>
        </p:nvSpPr>
        <p:spPr>
          <a:xfrm>
            <a:off x="613317" y="3014367"/>
            <a:ext cx="6958361" cy="300658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dirty="0"/>
          </a:p>
          <a:p>
            <a:r>
              <a:rPr lang="en-US" dirty="0"/>
              <a:t>Remembers which script files are left open (including unsaved ones, somehow)</a:t>
            </a:r>
          </a:p>
          <a:p>
            <a:r>
              <a:rPr lang="en-US" dirty="0"/>
              <a:t>Automatically sets working directory for data import &amp; export</a:t>
            </a:r>
          </a:p>
          <a:p>
            <a:pPr marL="457200" lvl="1" indent="0">
              <a:buFont typeface="Arial" panose="020B0604020202020204" pitchFamily="34" charset="0"/>
              <a:buNone/>
            </a:pPr>
            <a:r>
              <a:rPr lang="en-US" i="1" dirty="0"/>
              <a:t>This is a bigger deal than it sounds like!  Much easier to</a:t>
            </a:r>
          </a:p>
          <a:p>
            <a:pPr lvl="2"/>
            <a:r>
              <a:rPr lang="en-US" dirty="0"/>
              <a:t>Share a project with a collaborator </a:t>
            </a:r>
          </a:p>
          <a:p>
            <a:pPr lvl="2"/>
            <a:r>
              <a:rPr lang="en-US" dirty="0"/>
              <a:t>Move a project to another (computer) location</a:t>
            </a:r>
          </a:p>
          <a:p>
            <a:pPr marL="457200" lvl="1" indent="0">
              <a:buFont typeface="Arial" panose="020B0604020202020204" pitchFamily="34" charset="0"/>
              <a:buNone/>
            </a:pPr>
            <a:r>
              <a:rPr lang="en-US" dirty="0"/>
              <a:t>-&gt; Share/move the associated </a:t>
            </a:r>
            <a:r>
              <a:rPr lang="en-US" b="1" dirty="0"/>
              <a:t>folder</a:t>
            </a:r>
          </a:p>
        </p:txBody>
      </p:sp>
    </p:spTree>
    <p:extLst>
      <p:ext uri="{BB962C8B-B14F-4D97-AF65-F5344CB8AC3E}">
        <p14:creationId xmlns:p14="http://schemas.microsoft.com/office/powerpoint/2010/main" val="207650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08510-82E4-4502-9977-E5DD89855A18}"/>
              </a:ext>
            </a:extLst>
          </p:cNvPr>
          <p:cNvSpPr>
            <a:spLocks noGrp="1"/>
          </p:cNvSpPr>
          <p:nvPr>
            <p:ph type="title"/>
          </p:nvPr>
        </p:nvSpPr>
        <p:spPr>
          <a:xfrm>
            <a:off x="418292" y="136525"/>
            <a:ext cx="9701561" cy="847493"/>
          </a:xfrm>
        </p:spPr>
        <p:txBody>
          <a:bodyPr/>
          <a:lstStyle/>
          <a:p>
            <a:r>
              <a:rPr lang="en-US" dirty="0"/>
              <a:t>A note on Versions…</a:t>
            </a:r>
          </a:p>
        </p:txBody>
      </p:sp>
      <p:sp>
        <p:nvSpPr>
          <p:cNvPr id="3" name="Content Placeholder 2">
            <a:extLst>
              <a:ext uri="{FF2B5EF4-FFF2-40B4-BE49-F238E27FC236}">
                <a16:creationId xmlns:a16="http://schemas.microsoft.com/office/drawing/2014/main" id="{8AD0BE75-9467-4C12-97FD-74823D699DDD}"/>
              </a:ext>
            </a:extLst>
          </p:cNvPr>
          <p:cNvSpPr>
            <a:spLocks noGrp="1"/>
          </p:cNvSpPr>
          <p:nvPr>
            <p:ph idx="1"/>
          </p:nvPr>
        </p:nvSpPr>
        <p:spPr>
          <a:xfrm>
            <a:off x="418292" y="1253568"/>
            <a:ext cx="5893298" cy="5370256"/>
          </a:xfrm>
        </p:spPr>
        <p:txBody>
          <a:bodyPr>
            <a:normAutofit fontScale="92500" lnSpcReduction="10000"/>
          </a:bodyPr>
          <a:lstStyle/>
          <a:p>
            <a:pPr marL="0" indent="0">
              <a:spcBef>
                <a:spcPts val="1800"/>
              </a:spcBef>
              <a:buNone/>
            </a:pPr>
            <a:r>
              <a:rPr lang="en-US" dirty="0"/>
              <a:t>There are different “versions” of R, RStudio, and R packages</a:t>
            </a:r>
          </a:p>
          <a:p>
            <a:pPr marL="0" indent="0">
              <a:spcBef>
                <a:spcPts val="2400"/>
              </a:spcBef>
              <a:buNone/>
            </a:pPr>
            <a:r>
              <a:rPr lang="en-US" dirty="0"/>
              <a:t>My (Matt’s) advice:</a:t>
            </a:r>
          </a:p>
          <a:p>
            <a:pPr lvl="1">
              <a:spcBef>
                <a:spcPts val="2400"/>
              </a:spcBef>
            </a:pPr>
            <a:r>
              <a:rPr lang="en-US" dirty="0"/>
              <a:t>Don’t worry about this too much, generally a </a:t>
            </a:r>
            <a:r>
              <a:rPr lang="en-US" i="1" dirty="0"/>
              <a:t>slightly</a:t>
            </a:r>
            <a:r>
              <a:rPr lang="en-US" dirty="0"/>
              <a:t> old version will be just fine</a:t>
            </a:r>
          </a:p>
          <a:p>
            <a:pPr lvl="1">
              <a:spcBef>
                <a:spcPts val="2400"/>
              </a:spcBef>
            </a:pPr>
            <a:r>
              <a:rPr lang="en-US" dirty="0"/>
              <a:t>I generally update R &amp; RStudio when RStudio complains on startup (~3x/year)</a:t>
            </a:r>
          </a:p>
          <a:p>
            <a:pPr lvl="2">
              <a:spcBef>
                <a:spcPts val="2400"/>
              </a:spcBef>
            </a:pPr>
            <a:r>
              <a:rPr lang="en-US" dirty="0"/>
              <a:t>Re-install both from the Software Center</a:t>
            </a:r>
          </a:p>
          <a:p>
            <a:pPr lvl="2">
              <a:spcBef>
                <a:spcPts val="2400"/>
              </a:spcBef>
            </a:pPr>
            <a:r>
              <a:rPr lang="en-US" dirty="0"/>
              <a:t>You might need to reinstall packages that you’ve downloaded, but that’s probably fine</a:t>
            </a:r>
          </a:p>
          <a:p>
            <a:pPr lvl="2">
              <a:spcBef>
                <a:spcPts val="2400"/>
              </a:spcBef>
            </a:pPr>
            <a:r>
              <a:rPr lang="en-US" dirty="0"/>
              <a:t>Can call </a:t>
            </a:r>
            <a:r>
              <a:rPr lang="en-US" dirty="0" err="1"/>
              <a:t>update.packages</a:t>
            </a:r>
            <a:r>
              <a:rPr lang="en-US" dirty="0"/>
              <a:t>() in R to update ALL external packages (you don’t have to do this, but this is how)</a:t>
            </a:r>
          </a:p>
        </p:txBody>
      </p:sp>
      <p:sp>
        <p:nvSpPr>
          <p:cNvPr id="4" name="Slide Number Placeholder 3">
            <a:extLst>
              <a:ext uri="{FF2B5EF4-FFF2-40B4-BE49-F238E27FC236}">
                <a16:creationId xmlns:a16="http://schemas.microsoft.com/office/drawing/2014/main" id="{12DB9AB6-4445-4CDC-9BEA-B463BF08B781}"/>
              </a:ext>
            </a:extLst>
          </p:cNvPr>
          <p:cNvSpPr>
            <a:spLocks noGrp="1"/>
          </p:cNvSpPr>
          <p:nvPr>
            <p:ph type="sldNum" sz="quarter" idx="12"/>
          </p:nvPr>
        </p:nvSpPr>
        <p:spPr/>
        <p:txBody>
          <a:bodyPr/>
          <a:lstStyle/>
          <a:p>
            <a:fld id="{6D95AE55-B5F4-483D-AEFF-E8059F5502F5}" type="slidenum">
              <a:rPr lang="en-US" smtClean="0"/>
              <a:t>12</a:t>
            </a:fld>
            <a:endParaRPr lang="en-US"/>
          </a:p>
        </p:txBody>
      </p:sp>
      <p:pic>
        <p:nvPicPr>
          <p:cNvPr id="5" name="Picture 4" descr="A green cartoon character with red text&#10;&#10;Description automatically generated">
            <a:extLst>
              <a:ext uri="{FF2B5EF4-FFF2-40B4-BE49-F238E27FC236}">
                <a16:creationId xmlns:a16="http://schemas.microsoft.com/office/drawing/2014/main" id="{481CCA16-4B8E-5977-9B65-9D9CFC9BEB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8217" y="22302"/>
            <a:ext cx="1932878" cy="2526088"/>
          </a:xfrm>
          <a:prstGeom prst="rect">
            <a:avLst/>
          </a:prstGeom>
        </p:spPr>
      </p:pic>
      <p:pic>
        <p:nvPicPr>
          <p:cNvPr id="10" name="Picture 9">
            <a:extLst>
              <a:ext uri="{FF2B5EF4-FFF2-40B4-BE49-F238E27FC236}">
                <a16:creationId xmlns:a16="http://schemas.microsoft.com/office/drawing/2014/main" id="{72448319-E5F2-07C4-3B68-39107EEB2F06}"/>
              </a:ext>
            </a:extLst>
          </p:cNvPr>
          <p:cNvPicPr>
            <a:picLocks noChangeAspect="1"/>
          </p:cNvPicPr>
          <p:nvPr/>
        </p:nvPicPr>
        <p:blipFill>
          <a:blip r:embed="rId4"/>
          <a:stretch>
            <a:fillRect/>
          </a:stretch>
        </p:blipFill>
        <p:spPr>
          <a:xfrm>
            <a:off x="7716644" y="337381"/>
            <a:ext cx="4337684" cy="3785862"/>
          </a:xfrm>
          <a:prstGeom prst="rect">
            <a:avLst/>
          </a:prstGeom>
        </p:spPr>
      </p:pic>
      <p:pic>
        <p:nvPicPr>
          <p:cNvPr id="14" name="Picture 13">
            <a:extLst>
              <a:ext uri="{FF2B5EF4-FFF2-40B4-BE49-F238E27FC236}">
                <a16:creationId xmlns:a16="http://schemas.microsoft.com/office/drawing/2014/main" id="{FCD6085B-E400-458F-63E0-6D6A6AA530E8}"/>
              </a:ext>
            </a:extLst>
          </p:cNvPr>
          <p:cNvPicPr>
            <a:picLocks noChangeAspect="1"/>
          </p:cNvPicPr>
          <p:nvPr/>
        </p:nvPicPr>
        <p:blipFill>
          <a:blip r:embed="rId5"/>
          <a:stretch>
            <a:fillRect/>
          </a:stretch>
        </p:blipFill>
        <p:spPr>
          <a:xfrm>
            <a:off x="7800262" y="4276278"/>
            <a:ext cx="3973446" cy="2445197"/>
          </a:xfrm>
          <a:prstGeom prst="rect">
            <a:avLst/>
          </a:prstGeom>
        </p:spPr>
      </p:pic>
      <p:sp>
        <p:nvSpPr>
          <p:cNvPr id="18" name="Rectangle 17">
            <a:extLst>
              <a:ext uri="{FF2B5EF4-FFF2-40B4-BE49-F238E27FC236}">
                <a16:creationId xmlns:a16="http://schemas.microsoft.com/office/drawing/2014/main" id="{7AF45191-C341-E7DB-2DD2-33D9AF2854E2}"/>
              </a:ext>
            </a:extLst>
          </p:cNvPr>
          <p:cNvSpPr/>
          <p:nvPr/>
        </p:nvSpPr>
        <p:spPr>
          <a:xfrm>
            <a:off x="6781935" y="6255834"/>
            <a:ext cx="5410065" cy="583909"/>
          </a:xfrm>
          <a:prstGeom prst="rect">
            <a:avLst/>
          </a:prstGeom>
          <a:gradFill>
            <a:gsLst>
              <a:gs pos="0">
                <a:schemeClr val="accent1">
                  <a:lumMod val="5000"/>
                  <a:lumOff val="95000"/>
                  <a:alpha val="0"/>
                </a:schemeClr>
              </a:gs>
              <a:gs pos="31000">
                <a:schemeClr val="bg1">
                  <a:alpha val="4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134CFE91-CF4C-46B3-6843-832B251D7085}"/>
              </a:ext>
            </a:extLst>
          </p:cNvPr>
          <p:cNvSpPr/>
          <p:nvPr/>
        </p:nvSpPr>
        <p:spPr>
          <a:xfrm>
            <a:off x="7699902" y="2330605"/>
            <a:ext cx="4337684" cy="1846818"/>
          </a:xfrm>
          <a:prstGeom prst="rect">
            <a:avLst/>
          </a:prstGeom>
          <a:gradFill>
            <a:gsLst>
              <a:gs pos="0">
                <a:schemeClr val="accent1">
                  <a:lumMod val="5000"/>
                  <a:lumOff val="95000"/>
                  <a:alpha val="0"/>
                </a:schemeClr>
              </a:gs>
              <a:gs pos="31000">
                <a:schemeClr val="bg1">
                  <a:alpha val="4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06302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ACCF-96E6-41F8-B607-79BD9E31D127}"/>
              </a:ext>
            </a:extLst>
          </p:cNvPr>
          <p:cNvSpPr>
            <a:spLocks noGrp="1"/>
          </p:cNvSpPr>
          <p:nvPr>
            <p:ph type="title"/>
          </p:nvPr>
        </p:nvSpPr>
        <p:spPr/>
        <p:txBody>
          <a:bodyPr/>
          <a:lstStyle/>
          <a:p>
            <a:r>
              <a:rPr lang="en-US" dirty="0"/>
              <a:t>Quiz 2-1</a:t>
            </a:r>
          </a:p>
        </p:txBody>
      </p:sp>
      <p:sp>
        <p:nvSpPr>
          <p:cNvPr id="3" name="Content Placeholder 2">
            <a:extLst>
              <a:ext uri="{FF2B5EF4-FFF2-40B4-BE49-F238E27FC236}">
                <a16:creationId xmlns:a16="http://schemas.microsoft.com/office/drawing/2014/main" id="{CDF55C37-DC1C-4A2A-A449-93B2EDA85153}"/>
              </a:ext>
            </a:extLst>
          </p:cNvPr>
          <p:cNvSpPr>
            <a:spLocks noGrp="1"/>
          </p:cNvSpPr>
          <p:nvPr>
            <p:ph idx="1"/>
          </p:nvPr>
        </p:nvSpPr>
        <p:spPr>
          <a:xfrm>
            <a:off x="731520" y="1589651"/>
            <a:ext cx="4989627" cy="4351338"/>
          </a:xfrm>
        </p:spPr>
        <p:txBody>
          <a:bodyPr/>
          <a:lstStyle/>
          <a:p>
            <a:pPr marL="0" indent="0">
              <a:buNone/>
            </a:pPr>
            <a:r>
              <a:rPr lang="en-US" dirty="0"/>
              <a:t>When should you open the program “R” instead of RStudio?</a:t>
            </a:r>
          </a:p>
          <a:p>
            <a:pPr marL="0" indent="0">
              <a:buNone/>
            </a:pPr>
            <a:endParaRPr lang="en-US" dirty="0">
              <a:latin typeface="Consolas" panose="020B0609020204030204" pitchFamily="49" charset="0"/>
            </a:endParaRPr>
          </a:p>
          <a:p>
            <a:pPr marL="0" indent="0">
              <a:buNone/>
            </a:pPr>
            <a:r>
              <a:rPr lang="en-US" dirty="0"/>
              <a:t>a) Never. We always use RStudio. </a:t>
            </a:r>
          </a:p>
          <a:p>
            <a:pPr marL="0" indent="0">
              <a:buNone/>
            </a:pPr>
            <a:r>
              <a:rPr lang="en-US" dirty="0"/>
              <a:t>b) Always. Kick it old school R</a:t>
            </a:r>
          </a:p>
          <a:p>
            <a:pPr marL="342900" indent="-342900">
              <a:buNone/>
            </a:pPr>
            <a:r>
              <a:rPr lang="en-US" dirty="0"/>
              <a:t>c) Always. I am a crusty old  biometrician. </a:t>
            </a:r>
          </a:p>
        </p:txBody>
      </p:sp>
      <p:sp>
        <p:nvSpPr>
          <p:cNvPr id="5" name="Rectangle 4">
            <a:extLst>
              <a:ext uri="{FF2B5EF4-FFF2-40B4-BE49-F238E27FC236}">
                <a16:creationId xmlns:a16="http://schemas.microsoft.com/office/drawing/2014/main" id="{EFB5E4AB-B7A6-4612-B3E2-67703CC55133}"/>
              </a:ext>
            </a:extLst>
          </p:cNvPr>
          <p:cNvSpPr/>
          <p:nvPr/>
        </p:nvSpPr>
        <p:spPr>
          <a:xfrm rot="16200000">
            <a:off x="-3099620" y="3099620"/>
            <a:ext cx="6858000" cy="658760"/>
          </a:xfrm>
          <a:prstGeom prst="rect">
            <a:avLst/>
          </a:prstGeom>
          <a:solidFill>
            <a:srgbClr val="38D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i="1" dirty="0"/>
              <a:t>QUIZ!</a:t>
            </a:r>
          </a:p>
        </p:txBody>
      </p:sp>
      <p:sp>
        <p:nvSpPr>
          <p:cNvPr id="6" name="Content Placeholder 2">
            <a:extLst>
              <a:ext uri="{FF2B5EF4-FFF2-40B4-BE49-F238E27FC236}">
                <a16:creationId xmlns:a16="http://schemas.microsoft.com/office/drawing/2014/main" id="{AC9C67AD-EAA0-4DDC-9947-9213AA9424FB}"/>
              </a:ext>
            </a:extLst>
          </p:cNvPr>
          <p:cNvSpPr txBox="1">
            <a:spLocks/>
          </p:cNvSpPr>
          <p:nvPr/>
        </p:nvSpPr>
        <p:spPr>
          <a:xfrm>
            <a:off x="6096000" y="1589651"/>
            <a:ext cx="553601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What are some advantages of using R projects?</a:t>
            </a:r>
          </a:p>
          <a:p>
            <a:pPr marL="0" indent="0">
              <a:buFont typeface="Arial" panose="020B0604020202020204" pitchFamily="34" charset="0"/>
              <a:buNone/>
            </a:pPr>
            <a:endParaRPr lang="en-US" dirty="0"/>
          </a:p>
          <a:p>
            <a:pPr marL="342900" indent="-342900">
              <a:buNone/>
            </a:pPr>
            <a:r>
              <a:rPr lang="en-US" dirty="0"/>
              <a:t>a) Future advantages we haven’t covered yet. </a:t>
            </a:r>
          </a:p>
          <a:p>
            <a:pPr marL="0" indent="0">
              <a:buNone/>
            </a:pPr>
            <a:r>
              <a:rPr lang="en-US" dirty="0"/>
              <a:t>b) Opens most recent scripts</a:t>
            </a:r>
          </a:p>
          <a:p>
            <a:pPr marL="0" indent="0">
              <a:buNone/>
            </a:pPr>
            <a:r>
              <a:rPr lang="en-US" dirty="0"/>
              <a:t>c) Sets folder directory automatically</a:t>
            </a:r>
          </a:p>
          <a:p>
            <a:endParaRPr lang="en-US" dirty="0"/>
          </a:p>
          <a:p>
            <a:endParaRPr lang="en-US" dirty="0"/>
          </a:p>
        </p:txBody>
      </p:sp>
      <p:sp>
        <p:nvSpPr>
          <p:cNvPr id="4" name="Slide Number Placeholder 3">
            <a:extLst>
              <a:ext uri="{FF2B5EF4-FFF2-40B4-BE49-F238E27FC236}">
                <a16:creationId xmlns:a16="http://schemas.microsoft.com/office/drawing/2014/main" id="{6DB51119-B752-41FD-8FE4-8BE09142C731}"/>
              </a:ext>
            </a:extLst>
          </p:cNvPr>
          <p:cNvSpPr>
            <a:spLocks noGrp="1"/>
          </p:cNvSpPr>
          <p:nvPr>
            <p:ph type="sldNum" sz="quarter" idx="12"/>
          </p:nvPr>
        </p:nvSpPr>
        <p:spPr/>
        <p:txBody>
          <a:bodyPr/>
          <a:lstStyle/>
          <a:p>
            <a:fld id="{6D95AE55-B5F4-483D-AEFF-E8059F5502F5}" type="slidenum">
              <a:rPr lang="en-US" smtClean="0"/>
              <a:t>13</a:t>
            </a:fld>
            <a:endParaRPr lang="en-US"/>
          </a:p>
        </p:txBody>
      </p:sp>
    </p:spTree>
    <p:extLst>
      <p:ext uri="{BB962C8B-B14F-4D97-AF65-F5344CB8AC3E}">
        <p14:creationId xmlns:p14="http://schemas.microsoft.com/office/powerpoint/2010/main" val="4090013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ACCF-96E6-41F8-B607-79BD9E31D127}"/>
              </a:ext>
            </a:extLst>
          </p:cNvPr>
          <p:cNvSpPr>
            <a:spLocks noGrp="1"/>
          </p:cNvSpPr>
          <p:nvPr>
            <p:ph type="title"/>
          </p:nvPr>
        </p:nvSpPr>
        <p:spPr/>
        <p:txBody>
          <a:bodyPr/>
          <a:lstStyle/>
          <a:p>
            <a:r>
              <a:rPr lang="en-US" dirty="0"/>
              <a:t>Quiz 2-1 ANSWERS</a:t>
            </a:r>
          </a:p>
        </p:txBody>
      </p:sp>
      <p:sp>
        <p:nvSpPr>
          <p:cNvPr id="3" name="Content Placeholder 2">
            <a:extLst>
              <a:ext uri="{FF2B5EF4-FFF2-40B4-BE49-F238E27FC236}">
                <a16:creationId xmlns:a16="http://schemas.microsoft.com/office/drawing/2014/main" id="{CDF55C37-DC1C-4A2A-A449-93B2EDA85153}"/>
              </a:ext>
            </a:extLst>
          </p:cNvPr>
          <p:cNvSpPr>
            <a:spLocks noGrp="1"/>
          </p:cNvSpPr>
          <p:nvPr>
            <p:ph idx="1"/>
          </p:nvPr>
        </p:nvSpPr>
        <p:spPr>
          <a:xfrm>
            <a:off x="731520" y="1589651"/>
            <a:ext cx="4989627" cy="4351338"/>
          </a:xfrm>
        </p:spPr>
        <p:txBody>
          <a:bodyPr/>
          <a:lstStyle/>
          <a:p>
            <a:pPr marL="0" indent="0">
              <a:buNone/>
            </a:pPr>
            <a:r>
              <a:rPr lang="en-US" dirty="0"/>
              <a:t>When should you open the program “R” instead of RStudio?</a:t>
            </a:r>
          </a:p>
          <a:p>
            <a:pPr marL="0" indent="0">
              <a:buNone/>
            </a:pPr>
            <a:endParaRPr lang="en-US" dirty="0">
              <a:latin typeface="Consolas" panose="020B0609020204030204" pitchFamily="49" charset="0"/>
            </a:endParaRPr>
          </a:p>
          <a:p>
            <a:pPr marL="0" indent="0">
              <a:buNone/>
            </a:pPr>
            <a:r>
              <a:rPr lang="en-US" dirty="0"/>
              <a:t>a) Never. We always use RStudio. </a:t>
            </a:r>
          </a:p>
          <a:p>
            <a:pPr marL="0" indent="0">
              <a:buNone/>
            </a:pPr>
            <a:r>
              <a:rPr lang="en-US" dirty="0"/>
              <a:t>b) Always. Kick it old school R</a:t>
            </a:r>
          </a:p>
          <a:p>
            <a:pPr marL="342900" indent="-342900">
              <a:buNone/>
            </a:pPr>
            <a:r>
              <a:rPr lang="en-US" dirty="0"/>
              <a:t>c) Always. I am a crusty old  biometrician. </a:t>
            </a:r>
          </a:p>
        </p:txBody>
      </p:sp>
      <p:sp>
        <p:nvSpPr>
          <p:cNvPr id="5" name="Rectangle 4">
            <a:extLst>
              <a:ext uri="{FF2B5EF4-FFF2-40B4-BE49-F238E27FC236}">
                <a16:creationId xmlns:a16="http://schemas.microsoft.com/office/drawing/2014/main" id="{EFB5E4AB-B7A6-4612-B3E2-67703CC55133}"/>
              </a:ext>
            </a:extLst>
          </p:cNvPr>
          <p:cNvSpPr/>
          <p:nvPr/>
        </p:nvSpPr>
        <p:spPr>
          <a:xfrm rot="16200000">
            <a:off x="-3099620" y="3099620"/>
            <a:ext cx="6858000" cy="658760"/>
          </a:xfrm>
          <a:prstGeom prst="rect">
            <a:avLst/>
          </a:prstGeom>
          <a:solidFill>
            <a:srgbClr val="38D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i="1" dirty="0"/>
              <a:t>QUIZ!</a:t>
            </a:r>
          </a:p>
        </p:txBody>
      </p:sp>
      <p:sp>
        <p:nvSpPr>
          <p:cNvPr id="6" name="Content Placeholder 2">
            <a:extLst>
              <a:ext uri="{FF2B5EF4-FFF2-40B4-BE49-F238E27FC236}">
                <a16:creationId xmlns:a16="http://schemas.microsoft.com/office/drawing/2014/main" id="{AC9C67AD-EAA0-4DDC-9947-9213AA9424FB}"/>
              </a:ext>
            </a:extLst>
          </p:cNvPr>
          <p:cNvSpPr txBox="1">
            <a:spLocks/>
          </p:cNvSpPr>
          <p:nvPr/>
        </p:nvSpPr>
        <p:spPr>
          <a:xfrm>
            <a:off x="6096000" y="1589651"/>
            <a:ext cx="553601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What are some advantages of using R projects?</a:t>
            </a:r>
          </a:p>
          <a:p>
            <a:pPr marL="0" indent="0">
              <a:buFont typeface="Arial" panose="020B0604020202020204" pitchFamily="34" charset="0"/>
              <a:buNone/>
            </a:pPr>
            <a:endParaRPr lang="en-US" dirty="0"/>
          </a:p>
          <a:p>
            <a:pPr marL="342900" indent="-342900">
              <a:buNone/>
            </a:pPr>
            <a:r>
              <a:rPr lang="en-US" dirty="0"/>
              <a:t>a) Future advantages we haven’t covered yet. </a:t>
            </a:r>
          </a:p>
          <a:p>
            <a:pPr marL="0" indent="0">
              <a:buNone/>
            </a:pPr>
            <a:r>
              <a:rPr lang="en-US" dirty="0"/>
              <a:t>b) Opens most recent scripts</a:t>
            </a:r>
          </a:p>
          <a:p>
            <a:pPr marL="0" indent="0">
              <a:buNone/>
            </a:pPr>
            <a:r>
              <a:rPr lang="en-US" dirty="0"/>
              <a:t>c) Sets folder directory automatically</a:t>
            </a:r>
          </a:p>
          <a:p>
            <a:endParaRPr lang="en-US" dirty="0"/>
          </a:p>
          <a:p>
            <a:endParaRPr lang="en-US" dirty="0"/>
          </a:p>
        </p:txBody>
      </p:sp>
      <p:sp>
        <p:nvSpPr>
          <p:cNvPr id="4" name="Slide Number Placeholder 3">
            <a:extLst>
              <a:ext uri="{FF2B5EF4-FFF2-40B4-BE49-F238E27FC236}">
                <a16:creationId xmlns:a16="http://schemas.microsoft.com/office/drawing/2014/main" id="{6DB51119-B752-41FD-8FE4-8BE09142C731}"/>
              </a:ext>
            </a:extLst>
          </p:cNvPr>
          <p:cNvSpPr>
            <a:spLocks noGrp="1"/>
          </p:cNvSpPr>
          <p:nvPr>
            <p:ph type="sldNum" sz="quarter" idx="12"/>
          </p:nvPr>
        </p:nvSpPr>
        <p:spPr/>
        <p:txBody>
          <a:bodyPr/>
          <a:lstStyle/>
          <a:p>
            <a:fld id="{6D95AE55-B5F4-483D-AEFF-E8059F5502F5}" type="slidenum">
              <a:rPr lang="en-US" smtClean="0"/>
              <a:t>14</a:t>
            </a:fld>
            <a:endParaRPr lang="en-US"/>
          </a:p>
        </p:txBody>
      </p:sp>
      <p:pic>
        <p:nvPicPr>
          <p:cNvPr id="7" name="Graphic 6" descr="Checkmark">
            <a:extLst>
              <a:ext uri="{FF2B5EF4-FFF2-40B4-BE49-F238E27FC236}">
                <a16:creationId xmlns:a16="http://schemas.microsoft.com/office/drawing/2014/main" id="{EF6BABBE-DCF1-4C32-8460-0459EDE141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4213" y="2640230"/>
            <a:ext cx="914400" cy="914400"/>
          </a:xfrm>
          <a:prstGeom prst="rect">
            <a:avLst/>
          </a:prstGeom>
        </p:spPr>
      </p:pic>
      <p:pic>
        <p:nvPicPr>
          <p:cNvPr id="8" name="Graphic 7" descr="Checkmark">
            <a:extLst>
              <a:ext uri="{FF2B5EF4-FFF2-40B4-BE49-F238E27FC236}">
                <a16:creationId xmlns:a16="http://schemas.microsoft.com/office/drawing/2014/main" id="{5EE6F88A-EAE9-45DA-9427-460D06291A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96599" y="2971800"/>
            <a:ext cx="914400" cy="914400"/>
          </a:xfrm>
          <a:prstGeom prst="rect">
            <a:avLst/>
          </a:prstGeom>
        </p:spPr>
      </p:pic>
      <p:pic>
        <p:nvPicPr>
          <p:cNvPr id="9" name="Graphic 8" descr="Checkmark">
            <a:extLst>
              <a:ext uri="{FF2B5EF4-FFF2-40B4-BE49-F238E27FC236}">
                <a16:creationId xmlns:a16="http://schemas.microsoft.com/office/drawing/2014/main" id="{C1784646-9E67-46F9-B8B8-AFEBD2DB8F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88612" y="3602255"/>
            <a:ext cx="914400" cy="914400"/>
          </a:xfrm>
          <a:prstGeom prst="rect">
            <a:avLst/>
          </a:prstGeom>
        </p:spPr>
      </p:pic>
      <p:pic>
        <p:nvPicPr>
          <p:cNvPr id="10" name="Graphic 9" descr="Checkmark">
            <a:extLst>
              <a:ext uri="{FF2B5EF4-FFF2-40B4-BE49-F238E27FC236}">
                <a16:creationId xmlns:a16="http://schemas.microsoft.com/office/drawing/2014/main" id="{8372A00C-A1D9-4552-9B56-B10C4A08D2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96599" y="4392624"/>
            <a:ext cx="914400" cy="914400"/>
          </a:xfrm>
          <a:prstGeom prst="rect">
            <a:avLst/>
          </a:prstGeom>
        </p:spPr>
      </p:pic>
    </p:spTree>
    <p:extLst>
      <p:ext uri="{BB962C8B-B14F-4D97-AF65-F5344CB8AC3E}">
        <p14:creationId xmlns:p14="http://schemas.microsoft.com/office/powerpoint/2010/main" val="1110565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DB329-B982-43C6-8BE4-522B21D7902A}"/>
              </a:ext>
            </a:extLst>
          </p:cNvPr>
          <p:cNvSpPr>
            <a:spLocks noGrp="1"/>
          </p:cNvSpPr>
          <p:nvPr>
            <p:ph type="title"/>
          </p:nvPr>
        </p:nvSpPr>
        <p:spPr/>
        <p:txBody>
          <a:bodyPr/>
          <a:lstStyle/>
          <a:p>
            <a:r>
              <a:rPr lang="en-US" dirty="0"/>
              <a:t>Jargon</a:t>
            </a:r>
          </a:p>
        </p:txBody>
      </p:sp>
      <p:sp>
        <p:nvSpPr>
          <p:cNvPr id="3" name="Content Placeholder 2">
            <a:extLst>
              <a:ext uri="{FF2B5EF4-FFF2-40B4-BE49-F238E27FC236}">
                <a16:creationId xmlns:a16="http://schemas.microsoft.com/office/drawing/2014/main" id="{8337819F-B243-4B43-836F-81B6B5CCED77}"/>
              </a:ext>
            </a:extLst>
          </p:cNvPr>
          <p:cNvSpPr>
            <a:spLocks noGrp="1"/>
          </p:cNvSpPr>
          <p:nvPr>
            <p:ph idx="1"/>
          </p:nvPr>
        </p:nvSpPr>
        <p:spPr>
          <a:xfrm>
            <a:off x="419100" y="1825625"/>
            <a:ext cx="11353800" cy="4351338"/>
          </a:xfrm>
        </p:spPr>
        <p:txBody>
          <a:bodyPr>
            <a:normAutofit/>
          </a:bodyPr>
          <a:lstStyle/>
          <a:p>
            <a:pPr marL="1828800" indent="-1828800">
              <a:spcBef>
                <a:spcPts val="1800"/>
              </a:spcBef>
              <a:buNone/>
            </a:pPr>
            <a:r>
              <a:rPr lang="en-US" b="1" i="1" dirty="0"/>
              <a:t>Function</a:t>
            </a:r>
            <a:r>
              <a:rPr lang="en-US" dirty="0"/>
              <a:t>       A set of commands that evaluates your data in a specific way. You can write your own functions, or they can be provided via other packages or from “Base R“.</a:t>
            </a:r>
          </a:p>
          <a:p>
            <a:pPr marL="1828800" indent="-1828800">
              <a:spcBef>
                <a:spcPts val="1800"/>
              </a:spcBef>
              <a:buNone/>
            </a:pPr>
            <a:r>
              <a:rPr lang="en-US" b="1" i="1" dirty="0"/>
              <a:t>Argument</a:t>
            </a:r>
            <a:r>
              <a:rPr lang="en-US" dirty="0"/>
              <a:t>    In a function, this is a possible input.				                    </a:t>
            </a:r>
            <a:r>
              <a:rPr lang="en-US" sz="2400" dirty="0"/>
              <a:t>For example:  </a:t>
            </a:r>
            <a:r>
              <a:rPr lang="en-US" sz="2000" dirty="0">
                <a:latin typeface="Consolas" panose="020B0609020204030204" pitchFamily="49" charset="0"/>
              </a:rPr>
              <a:t>mean(data, </a:t>
            </a:r>
            <a:r>
              <a:rPr lang="en-US" sz="2000" b="1" dirty="0">
                <a:solidFill>
                  <a:srgbClr val="FF0000"/>
                </a:solidFill>
                <a:latin typeface="Consolas" panose="020B0609020204030204" pitchFamily="49" charset="0"/>
              </a:rPr>
              <a:t>na.rm = TRUE</a:t>
            </a:r>
            <a:r>
              <a:rPr lang="en-US" sz="2000" dirty="0">
                <a:latin typeface="Consolas" panose="020B0609020204030204" pitchFamily="49" charset="0"/>
              </a:rPr>
              <a:t>)</a:t>
            </a:r>
            <a:r>
              <a:rPr lang="en-US" sz="2400" dirty="0"/>
              <a:t> uses an argument to remove NAs</a:t>
            </a:r>
          </a:p>
          <a:p>
            <a:pPr marL="1828800" indent="-1828800">
              <a:spcBef>
                <a:spcPts val="1800"/>
              </a:spcBef>
              <a:buNone/>
            </a:pPr>
            <a:r>
              <a:rPr lang="en-US" b="1" i="1" dirty="0"/>
              <a:t>Package</a:t>
            </a:r>
            <a:r>
              <a:rPr lang="en-US" dirty="0"/>
              <a:t>       A group of new commands / functions  to extend the functionality of Base R.</a:t>
            </a:r>
          </a:p>
          <a:p>
            <a:pPr marL="1828800" indent="-1828800">
              <a:spcBef>
                <a:spcPts val="1800"/>
              </a:spcBef>
              <a:buNone/>
            </a:pPr>
            <a:r>
              <a:rPr lang="en-US" b="1" i="1" dirty="0"/>
              <a:t>Variable</a:t>
            </a:r>
            <a:r>
              <a:rPr lang="en-US" dirty="0"/>
              <a:t>       Something saved in R’s memory for use later. </a:t>
            </a:r>
          </a:p>
          <a:p>
            <a:endParaRPr lang="en-US" dirty="0"/>
          </a:p>
        </p:txBody>
      </p:sp>
      <p:sp>
        <p:nvSpPr>
          <p:cNvPr id="4" name="Slide Number Placeholder 3">
            <a:extLst>
              <a:ext uri="{FF2B5EF4-FFF2-40B4-BE49-F238E27FC236}">
                <a16:creationId xmlns:a16="http://schemas.microsoft.com/office/drawing/2014/main" id="{E1E509DD-AFCF-4BAB-8214-28D53C3776A7}"/>
              </a:ext>
            </a:extLst>
          </p:cNvPr>
          <p:cNvSpPr>
            <a:spLocks noGrp="1"/>
          </p:cNvSpPr>
          <p:nvPr>
            <p:ph type="sldNum" sz="quarter" idx="12"/>
          </p:nvPr>
        </p:nvSpPr>
        <p:spPr/>
        <p:txBody>
          <a:bodyPr/>
          <a:lstStyle/>
          <a:p>
            <a:fld id="{6D95AE55-B5F4-483D-AEFF-E8059F5502F5}" type="slidenum">
              <a:rPr lang="en-US" smtClean="0"/>
              <a:t>15</a:t>
            </a:fld>
            <a:endParaRPr lang="en-US"/>
          </a:p>
        </p:txBody>
      </p:sp>
    </p:spTree>
    <p:extLst>
      <p:ext uri="{BB962C8B-B14F-4D97-AF65-F5344CB8AC3E}">
        <p14:creationId xmlns:p14="http://schemas.microsoft.com/office/powerpoint/2010/main" val="207110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90CCF-CAFA-40FE-9C89-FCF51AB47631}"/>
              </a:ext>
            </a:extLst>
          </p:cNvPr>
          <p:cNvSpPr>
            <a:spLocks noGrp="1"/>
          </p:cNvSpPr>
          <p:nvPr>
            <p:ph type="title"/>
          </p:nvPr>
        </p:nvSpPr>
        <p:spPr/>
        <p:txBody>
          <a:bodyPr/>
          <a:lstStyle/>
          <a:p>
            <a:r>
              <a:rPr lang="en-US" dirty="0"/>
              <a:t>Jargon cont.</a:t>
            </a:r>
          </a:p>
        </p:txBody>
      </p:sp>
      <p:sp>
        <p:nvSpPr>
          <p:cNvPr id="3" name="Content Placeholder 2">
            <a:extLst>
              <a:ext uri="{FF2B5EF4-FFF2-40B4-BE49-F238E27FC236}">
                <a16:creationId xmlns:a16="http://schemas.microsoft.com/office/drawing/2014/main" id="{026CA2B0-D4BF-4E76-9213-ABB75DF4A35F}"/>
              </a:ext>
            </a:extLst>
          </p:cNvPr>
          <p:cNvSpPr>
            <a:spLocks noGrp="1"/>
          </p:cNvSpPr>
          <p:nvPr>
            <p:ph idx="1"/>
          </p:nvPr>
        </p:nvSpPr>
        <p:spPr>
          <a:xfrm>
            <a:off x="558800" y="1825624"/>
            <a:ext cx="11290300" cy="4895851"/>
          </a:xfrm>
        </p:spPr>
        <p:txBody>
          <a:bodyPr>
            <a:normAutofit/>
          </a:bodyPr>
          <a:lstStyle/>
          <a:p>
            <a:pPr marL="1778000" indent="-1778000" defTabSz="800100">
              <a:spcBef>
                <a:spcPts val="1800"/>
              </a:spcBef>
              <a:buNone/>
            </a:pPr>
            <a:r>
              <a:rPr lang="en-US" b="1" i="1" dirty="0"/>
              <a:t>Dataframe </a:t>
            </a:r>
            <a:r>
              <a:rPr lang="en-US" dirty="0"/>
              <a:t>  A group of rows and columns (like a spreadsheet). Each column has a specific type (TRUE/FALSE, integer, number, character, factor, etc.). </a:t>
            </a:r>
          </a:p>
          <a:p>
            <a:pPr marL="1778000" indent="-1778000">
              <a:spcBef>
                <a:spcPts val="1800"/>
              </a:spcBef>
              <a:buNone/>
            </a:pPr>
            <a:r>
              <a:rPr lang="en-US" b="1" i="1" dirty="0"/>
              <a:t>Factor </a:t>
            </a:r>
            <a:r>
              <a:rPr lang="en-US" dirty="0"/>
              <a:t>          A type of variable that is a categorical grouping (“red” vs “blue”; “Treatment1” vs “Treatment2” vs “Treatment3”). </a:t>
            </a:r>
          </a:p>
          <a:p>
            <a:pPr marL="1778000" indent="-1778000">
              <a:spcBef>
                <a:spcPts val="1800"/>
              </a:spcBef>
              <a:buNone/>
            </a:pPr>
            <a:r>
              <a:rPr lang="en-US" b="1" dirty="0"/>
              <a:t>&lt;-</a:t>
            </a:r>
            <a:r>
              <a:rPr lang="en-US" dirty="0"/>
              <a:t>                    The “leftward arrow” assigns the information on the right to the variable on the left. For example:   </a:t>
            </a:r>
            <a:r>
              <a:rPr lang="en-US" sz="2200" dirty="0">
                <a:latin typeface="Consolas" panose="020B0609020204030204" pitchFamily="49" charset="0"/>
              </a:rPr>
              <a:t>x1 &lt;- 42</a:t>
            </a:r>
            <a:endParaRPr lang="en-US" dirty="0">
              <a:latin typeface="Consolas" panose="020B0609020204030204" pitchFamily="49" charset="0"/>
            </a:endParaRPr>
          </a:p>
          <a:p>
            <a:pPr marL="1778000" indent="-1778000">
              <a:spcBef>
                <a:spcPts val="1800"/>
              </a:spcBef>
              <a:buNone/>
            </a:pPr>
            <a:r>
              <a:rPr lang="en-US" b="1" dirty="0"/>
              <a:t>c()</a:t>
            </a:r>
            <a:r>
              <a:rPr lang="en-US" dirty="0"/>
              <a:t>                   Lowercase c means concatenate which groups a bunch of things together. For example:   </a:t>
            </a:r>
            <a:r>
              <a:rPr lang="en-US" sz="2200" dirty="0">
                <a:latin typeface="Consolas" panose="020B0609020204030204" pitchFamily="49" charset="0"/>
              </a:rPr>
              <a:t>x1 &lt;- c(“duck”, “duck”, “duck”, “goose!”)</a:t>
            </a:r>
            <a:endParaRPr lang="en-US" dirty="0">
              <a:latin typeface="Consolas" panose="020B0609020204030204" pitchFamily="49" charset="0"/>
            </a:endParaRPr>
          </a:p>
        </p:txBody>
      </p:sp>
      <p:sp>
        <p:nvSpPr>
          <p:cNvPr id="4" name="Slide Number Placeholder 3">
            <a:extLst>
              <a:ext uri="{FF2B5EF4-FFF2-40B4-BE49-F238E27FC236}">
                <a16:creationId xmlns:a16="http://schemas.microsoft.com/office/drawing/2014/main" id="{24782D2D-FB1B-4DF1-8910-A8428578CF71}"/>
              </a:ext>
            </a:extLst>
          </p:cNvPr>
          <p:cNvSpPr>
            <a:spLocks noGrp="1"/>
          </p:cNvSpPr>
          <p:nvPr>
            <p:ph type="sldNum" sz="quarter" idx="12"/>
          </p:nvPr>
        </p:nvSpPr>
        <p:spPr/>
        <p:txBody>
          <a:bodyPr/>
          <a:lstStyle/>
          <a:p>
            <a:fld id="{6D95AE55-B5F4-483D-AEFF-E8059F5502F5}" type="slidenum">
              <a:rPr lang="en-US" smtClean="0"/>
              <a:t>16</a:t>
            </a:fld>
            <a:endParaRPr lang="en-US"/>
          </a:p>
        </p:txBody>
      </p:sp>
    </p:spTree>
    <p:extLst>
      <p:ext uri="{BB962C8B-B14F-4D97-AF65-F5344CB8AC3E}">
        <p14:creationId xmlns:p14="http://schemas.microsoft.com/office/powerpoint/2010/main" val="108486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53EEA-2FB8-47D2-98DD-D66E81F80E86}"/>
              </a:ext>
            </a:extLst>
          </p:cNvPr>
          <p:cNvSpPr>
            <a:spLocks noGrp="1"/>
          </p:cNvSpPr>
          <p:nvPr>
            <p:ph type="title"/>
          </p:nvPr>
        </p:nvSpPr>
        <p:spPr/>
        <p:txBody>
          <a:bodyPr/>
          <a:lstStyle/>
          <a:p>
            <a:r>
              <a:rPr lang="en-US" dirty="0"/>
              <a:t>Some special characters</a:t>
            </a:r>
          </a:p>
        </p:txBody>
      </p:sp>
      <p:sp>
        <p:nvSpPr>
          <p:cNvPr id="4" name="Slide Number Placeholder 3">
            <a:extLst>
              <a:ext uri="{FF2B5EF4-FFF2-40B4-BE49-F238E27FC236}">
                <a16:creationId xmlns:a16="http://schemas.microsoft.com/office/drawing/2014/main" id="{84D106F0-A900-400C-9E7C-627857C675AB}"/>
              </a:ext>
            </a:extLst>
          </p:cNvPr>
          <p:cNvSpPr>
            <a:spLocks noGrp="1"/>
          </p:cNvSpPr>
          <p:nvPr>
            <p:ph type="sldNum" sz="quarter" idx="12"/>
          </p:nvPr>
        </p:nvSpPr>
        <p:spPr/>
        <p:txBody>
          <a:bodyPr/>
          <a:lstStyle/>
          <a:p>
            <a:fld id="{6D95AE55-B5F4-483D-AEFF-E8059F5502F5}" type="slidenum">
              <a:rPr lang="en-US" smtClean="0"/>
              <a:t>17</a:t>
            </a:fld>
            <a:endParaRPr lang="en-US"/>
          </a:p>
        </p:txBody>
      </p:sp>
      <p:sp>
        <p:nvSpPr>
          <p:cNvPr id="5" name="Content Placeholder 2">
            <a:extLst>
              <a:ext uri="{FF2B5EF4-FFF2-40B4-BE49-F238E27FC236}">
                <a16:creationId xmlns:a16="http://schemas.microsoft.com/office/drawing/2014/main" id="{176F4D37-8AD5-4C99-A632-7C0AC7334680}"/>
              </a:ext>
            </a:extLst>
          </p:cNvPr>
          <p:cNvSpPr txBox="1">
            <a:spLocks/>
          </p:cNvSpPr>
          <p:nvPr/>
        </p:nvSpPr>
        <p:spPr>
          <a:xfrm>
            <a:off x="603250" y="1866901"/>
            <a:ext cx="11290300" cy="467201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78000" indent="-1778000" defTabSz="800100">
              <a:buNone/>
            </a:pPr>
            <a:r>
              <a:rPr lang="en-US" b="1" dirty="0"/>
              <a:t>[ ]</a:t>
            </a:r>
            <a:r>
              <a:rPr lang="en-US" dirty="0"/>
              <a:t>       Square brackets mean selecting a subset</a:t>
            </a:r>
          </a:p>
          <a:p>
            <a:pPr marL="1778000" indent="-1778000" defTabSz="800100">
              <a:buNone/>
            </a:pPr>
            <a:endParaRPr lang="en-US" dirty="0"/>
          </a:p>
          <a:p>
            <a:pPr marL="1778000" indent="-1778000">
              <a:buFont typeface="Arial" panose="020B0604020202020204" pitchFamily="34" charset="0"/>
              <a:buNone/>
            </a:pPr>
            <a:r>
              <a:rPr lang="en-US" b="1" dirty="0"/>
              <a:t>==</a:t>
            </a:r>
            <a:r>
              <a:rPr lang="en-US" dirty="0"/>
              <a:t>      To check if things are equal, use two equals signs together</a:t>
            </a:r>
          </a:p>
          <a:p>
            <a:pPr marL="800100" indent="-800100">
              <a:buNone/>
            </a:pPr>
            <a:r>
              <a:rPr lang="en-US" b="1" dirty="0"/>
              <a:t>!= </a:t>
            </a:r>
            <a:r>
              <a:rPr lang="en-US" dirty="0"/>
              <a:t>      To check if things are NOT equal, use this</a:t>
            </a:r>
          </a:p>
          <a:p>
            <a:pPr marL="800100" indent="-800100">
              <a:buNone/>
            </a:pPr>
            <a:endParaRPr lang="en-US" dirty="0"/>
          </a:p>
          <a:p>
            <a:pPr marL="800100" indent="-800100">
              <a:buNone/>
            </a:pPr>
            <a:r>
              <a:rPr lang="en-US" dirty="0"/>
              <a:t>&lt;, &lt;=, &gt;, &gt;=	Less than (or equal to), greater than (or equal to)</a:t>
            </a:r>
          </a:p>
          <a:p>
            <a:pPr marL="800100" indent="-800100">
              <a:buNone/>
            </a:pPr>
            <a:endParaRPr lang="en-US" dirty="0"/>
          </a:p>
          <a:p>
            <a:pPr marL="800100" indent="-800100">
              <a:buNone/>
            </a:pPr>
            <a:r>
              <a:rPr lang="en-US" dirty="0"/>
              <a:t>&amp;, |, !, %in%	And, or, not, is contained in</a:t>
            </a:r>
          </a:p>
          <a:p>
            <a:pPr marL="800100" indent="-800100">
              <a:buNone/>
            </a:pPr>
            <a:endParaRPr lang="en-US" dirty="0"/>
          </a:p>
          <a:p>
            <a:pPr marL="800100" indent="-800100">
              <a:buNone/>
            </a:pPr>
            <a:r>
              <a:rPr lang="en-US" b="1" dirty="0"/>
              <a:t>~</a:t>
            </a:r>
            <a:r>
              <a:rPr lang="en-US" dirty="0"/>
              <a:t>        In base R the tilde usually means “as a function of…”</a:t>
            </a:r>
          </a:p>
          <a:p>
            <a:pPr marL="800100" lvl="1" indent="-800100">
              <a:buNone/>
            </a:pPr>
            <a:r>
              <a:rPr lang="en-US" dirty="0"/>
              <a:t>            </a:t>
            </a:r>
            <a:r>
              <a:rPr lang="en-US" i="1" dirty="0"/>
              <a:t>(in the context of plotting or regression)</a:t>
            </a:r>
          </a:p>
          <a:p>
            <a:pPr marL="0" indent="0">
              <a:buNone/>
            </a:pPr>
            <a:endParaRPr lang="en-US" dirty="0"/>
          </a:p>
        </p:txBody>
      </p:sp>
    </p:spTree>
    <p:extLst>
      <p:ext uri="{BB962C8B-B14F-4D97-AF65-F5344CB8AC3E}">
        <p14:creationId xmlns:p14="http://schemas.microsoft.com/office/powerpoint/2010/main" val="2474515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C0D75-9D57-41EC-828C-9BA7C612722B}"/>
              </a:ext>
            </a:extLst>
          </p:cNvPr>
          <p:cNvSpPr>
            <a:spLocks noGrp="1"/>
          </p:cNvSpPr>
          <p:nvPr>
            <p:ph type="title"/>
          </p:nvPr>
        </p:nvSpPr>
        <p:spPr/>
        <p:txBody>
          <a:bodyPr>
            <a:normAutofit/>
          </a:bodyPr>
          <a:lstStyle/>
          <a:p>
            <a:r>
              <a:rPr lang="en-US" dirty="0"/>
              <a:t>More special characters</a:t>
            </a:r>
          </a:p>
        </p:txBody>
      </p:sp>
      <p:sp>
        <p:nvSpPr>
          <p:cNvPr id="3" name="Content Placeholder 2">
            <a:extLst>
              <a:ext uri="{FF2B5EF4-FFF2-40B4-BE49-F238E27FC236}">
                <a16:creationId xmlns:a16="http://schemas.microsoft.com/office/drawing/2014/main" id="{1DA73832-D198-422E-99EA-075232EDFCD5}"/>
              </a:ext>
            </a:extLst>
          </p:cNvPr>
          <p:cNvSpPr>
            <a:spLocks noGrp="1"/>
          </p:cNvSpPr>
          <p:nvPr>
            <p:ph idx="1"/>
          </p:nvPr>
        </p:nvSpPr>
        <p:spPr>
          <a:xfrm>
            <a:off x="609600" y="1600200"/>
            <a:ext cx="10372725" cy="5121275"/>
          </a:xfrm>
        </p:spPr>
        <p:txBody>
          <a:bodyPr>
            <a:normAutofit/>
          </a:bodyPr>
          <a:lstStyle/>
          <a:p>
            <a:pPr marL="1435100" indent="-1435100">
              <a:spcBef>
                <a:spcPts val="1800"/>
              </a:spcBef>
              <a:buNone/>
            </a:pPr>
            <a:r>
              <a:rPr lang="en-US" b="1" dirty="0"/>
              <a:t>$</a:t>
            </a:r>
            <a:r>
              <a:rPr lang="en-US" dirty="0"/>
              <a:t>               Selects a particular column of a </a:t>
            </a:r>
            <a:r>
              <a:rPr lang="en-US" dirty="0" err="1"/>
              <a:t>dataframe</a:t>
            </a:r>
            <a:r>
              <a:rPr lang="en-US" dirty="0"/>
              <a:t>, or something else with a name				                                          For example:  </a:t>
            </a:r>
            <a:r>
              <a:rPr lang="en-US" sz="2400" dirty="0">
                <a:latin typeface="Consolas" panose="020B0609020204030204" pitchFamily="49" charset="0"/>
              </a:rPr>
              <a:t>dataframename$column1</a:t>
            </a:r>
            <a:endParaRPr lang="en-US" dirty="0">
              <a:latin typeface="Consolas" panose="020B0609020204030204" pitchFamily="49" charset="0"/>
            </a:endParaRPr>
          </a:p>
          <a:p>
            <a:pPr marL="1435100" indent="-1435100">
              <a:spcBef>
                <a:spcPts val="1800"/>
              </a:spcBef>
              <a:buNone/>
            </a:pPr>
            <a:r>
              <a:rPr lang="en-US" b="1" dirty="0"/>
              <a:t>#</a:t>
            </a:r>
            <a:r>
              <a:rPr lang="en-US" dirty="0"/>
              <a:t>               Makes a “comment” (not run code), telling R to not run anything on this line to the right </a:t>
            </a:r>
          </a:p>
          <a:p>
            <a:pPr marL="0" indent="0">
              <a:buNone/>
            </a:pPr>
            <a:r>
              <a:rPr lang="en-US" dirty="0"/>
              <a:t>	      </a:t>
            </a:r>
            <a:r>
              <a:rPr lang="en-US" sz="1600" dirty="0">
                <a:latin typeface="Consolas" panose="020B0609020204030204" pitchFamily="49" charset="0"/>
              </a:rPr>
              <a:t>&gt; print(“Hello!”) #This line only evaluates the Hello! part ignoring this</a:t>
            </a:r>
          </a:p>
          <a:p>
            <a:pPr marL="0" indent="0">
              <a:buNone/>
            </a:pPr>
            <a:endParaRPr lang="en-US" dirty="0"/>
          </a:p>
          <a:p>
            <a:pPr marL="0" indent="0">
              <a:buNone/>
            </a:pPr>
            <a:r>
              <a:rPr lang="en-US" dirty="0"/>
              <a:t>Also: Lines must end with a comma, bracket, or similar. If you want your code to continue to the next line, you will need a comma at the end of a line</a:t>
            </a:r>
          </a:p>
        </p:txBody>
      </p:sp>
      <p:sp>
        <p:nvSpPr>
          <p:cNvPr id="4" name="Slide Number Placeholder 3">
            <a:extLst>
              <a:ext uri="{FF2B5EF4-FFF2-40B4-BE49-F238E27FC236}">
                <a16:creationId xmlns:a16="http://schemas.microsoft.com/office/drawing/2014/main" id="{00B1A3A0-EFE9-46C4-8627-FDE27A1F3F7B}"/>
              </a:ext>
            </a:extLst>
          </p:cNvPr>
          <p:cNvSpPr>
            <a:spLocks noGrp="1"/>
          </p:cNvSpPr>
          <p:nvPr>
            <p:ph type="sldNum" sz="quarter" idx="12"/>
          </p:nvPr>
        </p:nvSpPr>
        <p:spPr/>
        <p:txBody>
          <a:bodyPr/>
          <a:lstStyle/>
          <a:p>
            <a:fld id="{6D95AE55-B5F4-483D-AEFF-E8059F5502F5}" type="slidenum">
              <a:rPr lang="en-US" smtClean="0"/>
              <a:t>18</a:t>
            </a:fld>
            <a:endParaRPr lang="en-US"/>
          </a:p>
        </p:txBody>
      </p:sp>
    </p:spTree>
    <p:extLst>
      <p:ext uri="{BB962C8B-B14F-4D97-AF65-F5344CB8AC3E}">
        <p14:creationId xmlns:p14="http://schemas.microsoft.com/office/powerpoint/2010/main" val="3161482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19A31-5332-490F-97B4-64052D1A5902}"/>
              </a:ext>
            </a:extLst>
          </p:cNvPr>
          <p:cNvSpPr>
            <a:spLocks noGrp="1"/>
          </p:cNvSpPr>
          <p:nvPr>
            <p:ph type="title"/>
          </p:nvPr>
        </p:nvSpPr>
        <p:spPr/>
        <p:txBody>
          <a:bodyPr/>
          <a:lstStyle/>
          <a:p>
            <a:r>
              <a:rPr lang="en-US" dirty="0"/>
              <a:t>Let’s head to RStudio</a:t>
            </a:r>
          </a:p>
        </p:txBody>
      </p:sp>
      <p:sp>
        <p:nvSpPr>
          <p:cNvPr id="3" name="Content Placeholder 2">
            <a:extLst>
              <a:ext uri="{FF2B5EF4-FFF2-40B4-BE49-F238E27FC236}">
                <a16:creationId xmlns:a16="http://schemas.microsoft.com/office/drawing/2014/main" id="{5978377A-E30C-455C-B887-5A6CFF8FED32}"/>
              </a:ext>
            </a:extLst>
          </p:cNvPr>
          <p:cNvSpPr>
            <a:spLocks noGrp="1"/>
          </p:cNvSpPr>
          <p:nvPr>
            <p:ph idx="1"/>
          </p:nvPr>
        </p:nvSpPr>
        <p:spPr>
          <a:xfrm>
            <a:off x="838200" y="1688122"/>
            <a:ext cx="10515600" cy="4803113"/>
          </a:xfrm>
        </p:spPr>
        <p:txBody>
          <a:bodyPr>
            <a:normAutofit/>
          </a:bodyPr>
          <a:lstStyle/>
          <a:p>
            <a:pPr>
              <a:spcBef>
                <a:spcPts val="2400"/>
              </a:spcBef>
            </a:pPr>
            <a:r>
              <a:rPr lang="en-US" dirty="0"/>
              <a:t>Let’s familiarize ourselves with RStudio</a:t>
            </a:r>
          </a:p>
          <a:p>
            <a:pPr lvl="1">
              <a:spcBef>
                <a:spcPts val="600"/>
              </a:spcBef>
            </a:pPr>
            <a:r>
              <a:rPr lang="en-US" dirty="0"/>
              <a:t>You are learning two things at once: the new-to-you program RStudio and the R language</a:t>
            </a:r>
          </a:p>
          <a:p>
            <a:pPr>
              <a:spcBef>
                <a:spcPts val="3000"/>
              </a:spcBef>
            </a:pPr>
            <a:r>
              <a:rPr lang="en-US" dirty="0"/>
              <a:t>We’ll put what we just learned to use in RStudio and review the basics of the program. You can watch my screen and write the code yourselves too. </a:t>
            </a:r>
          </a:p>
          <a:p>
            <a:pPr>
              <a:spcBef>
                <a:spcPts val="3000"/>
              </a:spcBef>
            </a:pPr>
            <a:r>
              <a:rPr lang="en-US" dirty="0"/>
              <a:t>Later, revisit the script on your own. Consider modifying lines</a:t>
            </a:r>
          </a:p>
          <a:p>
            <a:pPr lvl="1"/>
            <a:r>
              <a:rPr lang="en-US" dirty="0"/>
              <a:t>Read the comments then run the line (“Run” or </a:t>
            </a:r>
            <a:r>
              <a:rPr lang="en-US" dirty="0" err="1"/>
              <a:t>Ctrl+Enter</a:t>
            </a:r>
            <a:r>
              <a:rPr lang="en-US" dirty="0"/>
              <a:t>)</a:t>
            </a:r>
          </a:p>
          <a:p>
            <a:pPr lvl="1"/>
            <a:r>
              <a:rPr lang="en-US" dirty="0"/>
              <a:t>Go slow, it isn’t a race</a:t>
            </a:r>
          </a:p>
          <a:p>
            <a:pPr lvl="1"/>
            <a:r>
              <a:rPr lang="en-US" dirty="0"/>
              <a:t>Ask yourself </a:t>
            </a:r>
            <a:r>
              <a:rPr lang="en-US" i="1" dirty="0"/>
              <a:t>why </a:t>
            </a:r>
            <a:r>
              <a:rPr lang="en-US" dirty="0"/>
              <a:t>something works or fails</a:t>
            </a:r>
          </a:p>
        </p:txBody>
      </p:sp>
      <p:sp>
        <p:nvSpPr>
          <p:cNvPr id="4" name="Slide Number Placeholder 3">
            <a:extLst>
              <a:ext uri="{FF2B5EF4-FFF2-40B4-BE49-F238E27FC236}">
                <a16:creationId xmlns:a16="http://schemas.microsoft.com/office/drawing/2014/main" id="{F4DD7783-873C-4FC0-9BFC-FCB9789549EF}"/>
              </a:ext>
            </a:extLst>
          </p:cNvPr>
          <p:cNvSpPr>
            <a:spLocks noGrp="1"/>
          </p:cNvSpPr>
          <p:nvPr>
            <p:ph type="sldNum" sz="quarter" idx="12"/>
          </p:nvPr>
        </p:nvSpPr>
        <p:spPr/>
        <p:txBody>
          <a:bodyPr/>
          <a:lstStyle/>
          <a:p>
            <a:fld id="{6D95AE55-B5F4-483D-AEFF-E8059F5502F5}" type="slidenum">
              <a:rPr lang="en-US" smtClean="0"/>
              <a:t>19</a:t>
            </a:fld>
            <a:endParaRPr lang="en-US"/>
          </a:p>
        </p:txBody>
      </p:sp>
    </p:spTree>
    <p:extLst>
      <p:ext uri="{BB962C8B-B14F-4D97-AF65-F5344CB8AC3E}">
        <p14:creationId xmlns:p14="http://schemas.microsoft.com/office/powerpoint/2010/main" val="85293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5EBAF40-B388-53C3-EBD6-799343E31B9D}"/>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6345043" y="229826"/>
            <a:ext cx="5846957" cy="3122276"/>
          </a:xfrm>
          <a:prstGeom prst="rect">
            <a:avLst/>
          </a:prstGeom>
        </p:spPr>
      </p:pic>
      <p:sp>
        <p:nvSpPr>
          <p:cNvPr id="2" name="Title 1">
            <a:extLst>
              <a:ext uri="{FF2B5EF4-FFF2-40B4-BE49-F238E27FC236}">
                <a16:creationId xmlns:a16="http://schemas.microsoft.com/office/drawing/2014/main" id="{308260C5-C92D-4671-A2C1-19E8D02906D7}"/>
              </a:ext>
            </a:extLst>
          </p:cNvPr>
          <p:cNvSpPr>
            <a:spLocks noGrp="1"/>
          </p:cNvSpPr>
          <p:nvPr>
            <p:ph type="title"/>
          </p:nvPr>
        </p:nvSpPr>
        <p:spPr>
          <a:xfrm>
            <a:off x="457201" y="43511"/>
            <a:ext cx="10515600" cy="1325563"/>
          </a:xfrm>
        </p:spPr>
        <p:txBody>
          <a:bodyPr/>
          <a:lstStyle/>
          <a:p>
            <a:r>
              <a:rPr lang="en-US" dirty="0"/>
              <a:t>R vs RStudio</a:t>
            </a:r>
          </a:p>
        </p:txBody>
      </p:sp>
      <p:sp>
        <p:nvSpPr>
          <p:cNvPr id="3" name="Content Placeholder 2">
            <a:extLst>
              <a:ext uri="{FF2B5EF4-FFF2-40B4-BE49-F238E27FC236}">
                <a16:creationId xmlns:a16="http://schemas.microsoft.com/office/drawing/2014/main" id="{6150083D-9FE7-42F9-9E34-20808E457C54}"/>
              </a:ext>
            </a:extLst>
          </p:cNvPr>
          <p:cNvSpPr>
            <a:spLocks noGrp="1"/>
          </p:cNvSpPr>
          <p:nvPr>
            <p:ph idx="1"/>
          </p:nvPr>
        </p:nvSpPr>
        <p:spPr>
          <a:xfrm>
            <a:off x="260954" y="1204541"/>
            <a:ext cx="6084089" cy="4772967"/>
          </a:xfrm>
        </p:spPr>
        <p:txBody>
          <a:bodyPr>
            <a:normAutofit fontScale="92500" lnSpcReduction="10000"/>
          </a:bodyPr>
          <a:lstStyle/>
          <a:p>
            <a:pPr marL="0" indent="0">
              <a:buNone/>
            </a:pPr>
            <a:r>
              <a:rPr lang="en-US" b="1" i="1" dirty="0"/>
              <a:t>What is the difference between R and RStudio? </a:t>
            </a:r>
          </a:p>
          <a:p>
            <a:r>
              <a:rPr lang="en-US" dirty="0"/>
              <a:t>RStudio requires R to run in the background</a:t>
            </a:r>
          </a:p>
          <a:p>
            <a:pPr lvl="1"/>
            <a:r>
              <a:rPr lang="en-US" i="1" dirty="0"/>
              <a:t>If R is the engine, RStudio is the rest of the car</a:t>
            </a:r>
          </a:p>
          <a:p>
            <a:endParaRPr lang="en-US" dirty="0"/>
          </a:p>
          <a:p>
            <a:endParaRPr lang="en-US" dirty="0"/>
          </a:p>
          <a:p>
            <a:r>
              <a:rPr lang="en-US" dirty="0"/>
              <a:t>Side note: the Software Center might call R the “R Project”; avoid calling it that. </a:t>
            </a:r>
          </a:p>
          <a:p>
            <a:pPr lvl="1"/>
            <a:r>
              <a:rPr lang="en-US" dirty="0"/>
              <a:t>We’ll be using RStudio Projects (sometimes called R Projects) which is a very different concept </a:t>
            </a:r>
          </a:p>
        </p:txBody>
      </p:sp>
      <p:sp>
        <p:nvSpPr>
          <p:cNvPr id="4" name="Slide Number Placeholder 3">
            <a:extLst>
              <a:ext uri="{FF2B5EF4-FFF2-40B4-BE49-F238E27FC236}">
                <a16:creationId xmlns:a16="http://schemas.microsoft.com/office/drawing/2014/main" id="{D57F62A7-793A-459F-A4EE-65DCF2AB1C25}"/>
              </a:ext>
            </a:extLst>
          </p:cNvPr>
          <p:cNvSpPr>
            <a:spLocks noGrp="1"/>
          </p:cNvSpPr>
          <p:nvPr>
            <p:ph type="sldNum" sz="quarter" idx="12"/>
          </p:nvPr>
        </p:nvSpPr>
        <p:spPr/>
        <p:txBody>
          <a:bodyPr/>
          <a:lstStyle/>
          <a:p>
            <a:fld id="{6D95AE55-B5F4-483D-AEFF-E8059F5502F5}" type="slidenum">
              <a:rPr lang="en-US" smtClean="0"/>
              <a:t>2</a:t>
            </a:fld>
            <a:endParaRPr lang="en-US" dirty="0"/>
          </a:p>
        </p:txBody>
      </p:sp>
      <p:grpSp>
        <p:nvGrpSpPr>
          <p:cNvPr id="11" name="Group 10">
            <a:extLst>
              <a:ext uri="{FF2B5EF4-FFF2-40B4-BE49-F238E27FC236}">
                <a16:creationId xmlns:a16="http://schemas.microsoft.com/office/drawing/2014/main" id="{93033E89-A90F-EB7A-C030-1DD4DA42328F}"/>
              </a:ext>
            </a:extLst>
          </p:cNvPr>
          <p:cNvGrpSpPr>
            <a:grpSpLocks noChangeAspect="1"/>
          </p:cNvGrpSpPr>
          <p:nvPr/>
        </p:nvGrpSpPr>
        <p:grpSpPr>
          <a:xfrm>
            <a:off x="9601631" y="177834"/>
            <a:ext cx="1980769" cy="1785855"/>
            <a:chOff x="8784771" y="2124105"/>
            <a:chExt cx="3407229" cy="3071947"/>
          </a:xfrm>
        </p:grpSpPr>
        <p:pic>
          <p:nvPicPr>
            <p:cNvPr id="5" name="Picture 4" descr="A close up of a sign&#10;&#10;Description automatically generated">
              <a:extLst>
                <a:ext uri="{FF2B5EF4-FFF2-40B4-BE49-F238E27FC236}">
                  <a16:creationId xmlns:a16="http://schemas.microsoft.com/office/drawing/2014/main" id="{98EA43B1-CD32-4585-A5CE-BD55AE67BC35}"/>
                </a:ext>
              </a:extLst>
            </p:cNvPr>
            <p:cNvPicPr>
              <a:picLocks noChangeAspect="1"/>
            </p:cNvPicPr>
            <p:nvPr/>
          </p:nvPicPr>
          <p:blipFill rotWithShape="1">
            <a:blip r:embed="rId4">
              <a:extLst>
                <a:ext uri="{28A0092B-C50C-407E-A947-70E740481C1C}">
                  <a14:useLocalDpi xmlns:a14="http://schemas.microsoft.com/office/drawing/2010/main" val="0"/>
                </a:ext>
              </a:extLst>
            </a:blip>
            <a:srcRect r="62987"/>
            <a:stretch/>
          </p:blipFill>
          <p:spPr>
            <a:xfrm>
              <a:off x="9351636" y="2124105"/>
              <a:ext cx="2002164" cy="1899564"/>
            </a:xfrm>
            <a:prstGeom prst="rect">
              <a:avLst/>
            </a:prstGeom>
          </p:spPr>
        </p:pic>
        <p:pic>
          <p:nvPicPr>
            <p:cNvPr id="6" name="Picture 5" descr="A close up of a sign&#10;&#10;Description automatically generated">
              <a:extLst>
                <a:ext uri="{FF2B5EF4-FFF2-40B4-BE49-F238E27FC236}">
                  <a16:creationId xmlns:a16="http://schemas.microsoft.com/office/drawing/2014/main" id="{C0B31357-9FD6-4D54-9590-85EE4D3DBE21}"/>
                </a:ext>
              </a:extLst>
            </p:cNvPr>
            <p:cNvPicPr>
              <a:picLocks noChangeAspect="1"/>
            </p:cNvPicPr>
            <p:nvPr/>
          </p:nvPicPr>
          <p:blipFill rotWithShape="1">
            <a:blip r:embed="rId4">
              <a:extLst>
                <a:ext uri="{28A0092B-C50C-407E-A947-70E740481C1C}">
                  <a14:useLocalDpi xmlns:a14="http://schemas.microsoft.com/office/drawing/2010/main" val="0"/>
                </a:ext>
              </a:extLst>
            </a:blip>
            <a:srcRect l="37013"/>
            <a:stretch/>
          </p:blipFill>
          <p:spPr>
            <a:xfrm>
              <a:off x="8784771" y="3296488"/>
              <a:ext cx="3407229" cy="1899564"/>
            </a:xfrm>
            <a:prstGeom prst="rect">
              <a:avLst/>
            </a:prstGeom>
          </p:spPr>
        </p:pic>
      </p:grpSp>
      <p:pic>
        <p:nvPicPr>
          <p:cNvPr id="7" name="Picture 6">
            <a:extLst>
              <a:ext uri="{FF2B5EF4-FFF2-40B4-BE49-F238E27FC236}">
                <a16:creationId xmlns:a16="http://schemas.microsoft.com/office/drawing/2014/main" id="{C2567341-DA50-74DC-1A77-20D40CE676EE}"/>
              </a:ext>
            </a:extLst>
          </p:cNvPr>
          <p:cNvPicPr>
            <a:picLocks noChangeAspect="1"/>
          </p:cNvPicPr>
          <p:nvPr/>
        </p:nvPicPr>
        <p:blipFill>
          <a:blip r:embed="rId5"/>
          <a:stretch>
            <a:fillRect/>
          </a:stretch>
        </p:blipFill>
        <p:spPr>
          <a:xfrm>
            <a:off x="8042898" y="4157395"/>
            <a:ext cx="2847975" cy="1600200"/>
          </a:xfrm>
          <a:prstGeom prst="rect">
            <a:avLst/>
          </a:prstGeom>
        </p:spPr>
      </p:pic>
      <p:pic>
        <p:nvPicPr>
          <p:cNvPr id="9" name="Picture 8" descr="A blue and grey logo&#10;&#10;Description automatically generated">
            <a:extLst>
              <a:ext uri="{FF2B5EF4-FFF2-40B4-BE49-F238E27FC236}">
                <a16:creationId xmlns:a16="http://schemas.microsoft.com/office/drawing/2014/main" id="{5383FFA1-F74C-4617-E1B6-D5955B72FB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5642" y="1971295"/>
            <a:ext cx="983827" cy="778585"/>
          </a:xfrm>
          <a:prstGeom prst="rect">
            <a:avLst/>
          </a:prstGeom>
        </p:spPr>
      </p:pic>
      <p:sp>
        <p:nvSpPr>
          <p:cNvPr id="8" name="TextBox 7">
            <a:extLst>
              <a:ext uri="{FF2B5EF4-FFF2-40B4-BE49-F238E27FC236}">
                <a16:creationId xmlns:a16="http://schemas.microsoft.com/office/drawing/2014/main" id="{5BC32768-BF0B-BB7F-BC77-6E98AC272D15}"/>
              </a:ext>
            </a:extLst>
          </p:cNvPr>
          <p:cNvSpPr txBox="1"/>
          <p:nvPr/>
        </p:nvSpPr>
        <p:spPr>
          <a:xfrm>
            <a:off x="9654299" y="5792842"/>
            <a:ext cx="1189172" cy="338554"/>
          </a:xfrm>
          <a:prstGeom prst="rect">
            <a:avLst/>
          </a:prstGeom>
          <a:noFill/>
        </p:spPr>
        <p:txBody>
          <a:bodyPr wrap="none" rtlCol="0">
            <a:spAutoFit/>
          </a:bodyPr>
          <a:lstStyle/>
          <a:p>
            <a:r>
              <a:rPr lang="en-US" sz="1600" dirty="0"/>
              <a:t>…but why??</a:t>
            </a:r>
          </a:p>
        </p:txBody>
      </p:sp>
    </p:spTree>
    <p:extLst>
      <p:ext uri="{BB962C8B-B14F-4D97-AF65-F5344CB8AC3E}">
        <p14:creationId xmlns:p14="http://schemas.microsoft.com/office/powerpoint/2010/main" val="3491409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8698F-93FD-4DBF-B8A4-468087901220}"/>
              </a:ext>
            </a:extLst>
          </p:cNvPr>
          <p:cNvSpPr>
            <a:spLocks noGrp="1"/>
          </p:cNvSpPr>
          <p:nvPr>
            <p:ph type="title"/>
          </p:nvPr>
        </p:nvSpPr>
        <p:spPr/>
        <p:txBody>
          <a:bodyPr/>
          <a:lstStyle/>
          <a:p>
            <a:r>
              <a:rPr lang="en-US" dirty="0"/>
              <a:t>One last RStudio tip</a:t>
            </a:r>
          </a:p>
        </p:txBody>
      </p:sp>
      <p:sp>
        <p:nvSpPr>
          <p:cNvPr id="3" name="Content Placeholder 2">
            <a:extLst>
              <a:ext uri="{FF2B5EF4-FFF2-40B4-BE49-F238E27FC236}">
                <a16:creationId xmlns:a16="http://schemas.microsoft.com/office/drawing/2014/main" id="{A1F94D6F-CE3A-4751-B559-9D1C7782D83C}"/>
              </a:ext>
            </a:extLst>
          </p:cNvPr>
          <p:cNvSpPr>
            <a:spLocks noGrp="1"/>
          </p:cNvSpPr>
          <p:nvPr>
            <p:ph idx="1"/>
          </p:nvPr>
        </p:nvSpPr>
        <p:spPr>
          <a:xfrm>
            <a:off x="561976" y="1825625"/>
            <a:ext cx="5019674" cy="4351338"/>
          </a:xfrm>
        </p:spPr>
        <p:txBody>
          <a:bodyPr/>
          <a:lstStyle/>
          <a:p>
            <a:r>
              <a:rPr lang="en-US" dirty="0"/>
              <a:t>If you’d like, you can change  the appearance of RStudio (color &amp; theme)</a:t>
            </a:r>
          </a:p>
          <a:p>
            <a:r>
              <a:rPr lang="en-US" dirty="0"/>
              <a:t>Go to Tools -&gt; Global Options -&gt; Appearance </a:t>
            </a:r>
          </a:p>
          <a:p>
            <a:r>
              <a:rPr lang="en-US" dirty="0"/>
              <a:t>Choose an “Editor Theme” that you like </a:t>
            </a:r>
          </a:p>
        </p:txBody>
      </p:sp>
      <p:sp>
        <p:nvSpPr>
          <p:cNvPr id="4" name="Slide Number Placeholder 3">
            <a:extLst>
              <a:ext uri="{FF2B5EF4-FFF2-40B4-BE49-F238E27FC236}">
                <a16:creationId xmlns:a16="http://schemas.microsoft.com/office/drawing/2014/main" id="{14033957-FB75-4C73-B92E-1FBC2F2819CD}"/>
              </a:ext>
            </a:extLst>
          </p:cNvPr>
          <p:cNvSpPr>
            <a:spLocks noGrp="1"/>
          </p:cNvSpPr>
          <p:nvPr>
            <p:ph type="sldNum" sz="quarter" idx="12"/>
          </p:nvPr>
        </p:nvSpPr>
        <p:spPr/>
        <p:txBody>
          <a:bodyPr/>
          <a:lstStyle/>
          <a:p>
            <a:fld id="{6D95AE55-B5F4-483D-AEFF-E8059F5502F5}" type="slidenum">
              <a:rPr lang="en-US" smtClean="0"/>
              <a:t>20</a:t>
            </a:fld>
            <a:endParaRPr lang="en-US"/>
          </a:p>
        </p:txBody>
      </p:sp>
      <p:grpSp>
        <p:nvGrpSpPr>
          <p:cNvPr id="7" name="Group 6">
            <a:extLst>
              <a:ext uri="{FF2B5EF4-FFF2-40B4-BE49-F238E27FC236}">
                <a16:creationId xmlns:a16="http://schemas.microsoft.com/office/drawing/2014/main" id="{7A7CF4DC-449A-41C4-8285-D1E3C3766289}"/>
              </a:ext>
            </a:extLst>
          </p:cNvPr>
          <p:cNvGrpSpPr/>
          <p:nvPr/>
        </p:nvGrpSpPr>
        <p:grpSpPr>
          <a:xfrm>
            <a:off x="6531658" y="1271899"/>
            <a:ext cx="4822141" cy="5267013"/>
            <a:chOff x="5169584" y="1405518"/>
            <a:chExt cx="4822141" cy="5267013"/>
          </a:xfrm>
        </p:grpSpPr>
        <p:pic>
          <p:nvPicPr>
            <p:cNvPr id="5" name="Picture 4">
              <a:extLst>
                <a:ext uri="{FF2B5EF4-FFF2-40B4-BE49-F238E27FC236}">
                  <a16:creationId xmlns:a16="http://schemas.microsoft.com/office/drawing/2014/main" id="{5560D7FF-42F9-428D-9BC9-01D33FFDF2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9584" y="1517076"/>
              <a:ext cx="4812616" cy="5083749"/>
            </a:xfrm>
            <a:prstGeom prst="rect">
              <a:avLst/>
            </a:prstGeom>
          </p:spPr>
        </p:pic>
        <p:pic>
          <p:nvPicPr>
            <p:cNvPr id="6" name="Picture 5">
              <a:extLst>
                <a:ext uri="{FF2B5EF4-FFF2-40B4-BE49-F238E27FC236}">
                  <a16:creationId xmlns:a16="http://schemas.microsoft.com/office/drawing/2014/main" id="{92868C04-7947-4B58-8AFD-4439529D75CD}"/>
                </a:ext>
              </a:extLst>
            </p:cNvPr>
            <p:cNvPicPr>
              <a:picLocks noChangeAspect="1"/>
            </p:cNvPicPr>
            <p:nvPr/>
          </p:nvPicPr>
          <p:blipFill rotWithShape="1">
            <a:blip r:embed="rId3">
              <a:extLst>
                <a:ext uri="{28A0092B-C50C-407E-A947-70E740481C1C}">
                  <a14:useLocalDpi xmlns:a14="http://schemas.microsoft.com/office/drawing/2010/main" val="0"/>
                </a:ext>
              </a:extLst>
            </a:blip>
            <a:srcRect l="18679" t="9920" r="12866"/>
            <a:stretch/>
          </p:blipFill>
          <p:spPr>
            <a:xfrm>
              <a:off x="5305425" y="1405518"/>
              <a:ext cx="4686300" cy="5267013"/>
            </a:xfrm>
            <a:prstGeom prst="rect">
              <a:avLst/>
            </a:prstGeom>
          </p:spPr>
        </p:pic>
      </p:grpSp>
    </p:spTree>
    <p:extLst>
      <p:ext uri="{BB962C8B-B14F-4D97-AF65-F5344CB8AC3E}">
        <p14:creationId xmlns:p14="http://schemas.microsoft.com/office/powerpoint/2010/main" val="8292080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1D199-FEFA-48C9-B2D4-50E92F39F863}"/>
              </a:ext>
            </a:extLst>
          </p:cNvPr>
          <p:cNvSpPr>
            <a:spLocks noGrp="1"/>
          </p:cNvSpPr>
          <p:nvPr>
            <p:ph type="title"/>
          </p:nvPr>
        </p:nvSpPr>
        <p:spPr/>
        <p:txBody>
          <a:bodyPr/>
          <a:lstStyle/>
          <a:p>
            <a:r>
              <a:rPr lang="en-US" dirty="0"/>
              <a:t>RStudio Summary</a:t>
            </a:r>
          </a:p>
        </p:txBody>
      </p:sp>
      <p:sp>
        <p:nvSpPr>
          <p:cNvPr id="3" name="Content Placeholder 2">
            <a:extLst>
              <a:ext uri="{FF2B5EF4-FFF2-40B4-BE49-F238E27FC236}">
                <a16:creationId xmlns:a16="http://schemas.microsoft.com/office/drawing/2014/main" id="{43D43A62-1652-40C1-9E53-7EAECB20B311}"/>
              </a:ext>
            </a:extLst>
          </p:cNvPr>
          <p:cNvSpPr>
            <a:spLocks noGrp="1"/>
          </p:cNvSpPr>
          <p:nvPr>
            <p:ph idx="1"/>
          </p:nvPr>
        </p:nvSpPr>
        <p:spPr>
          <a:xfrm>
            <a:off x="3595954" y="1825625"/>
            <a:ext cx="7757845" cy="4351338"/>
          </a:xfrm>
        </p:spPr>
        <p:txBody>
          <a:bodyPr>
            <a:normAutofit lnSpcReduction="10000"/>
          </a:bodyPr>
          <a:lstStyle/>
          <a:p>
            <a:pPr marL="0" indent="0">
              <a:buNone/>
            </a:pPr>
            <a:r>
              <a:rPr lang="en-US" b="1" u="sng" dirty="0"/>
              <a:t>What we have learned</a:t>
            </a:r>
          </a:p>
          <a:p>
            <a:r>
              <a:rPr lang="en-US" dirty="0"/>
              <a:t>How to open a RStudio project</a:t>
            </a:r>
          </a:p>
          <a:p>
            <a:r>
              <a:rPr lang="en-US" dirty="0"/>
              <a:t>4 panes in RStudio</a:t>
            </a:r>
          </a:p>
          <a:p>
            <a:r>
              <a:rPr lang="en-US" dirty="0"/>
              <a:t>How to run a line</a:t>
            </a:r>
          </a:p>
          <a:p>
            <a:r>
              <a:rPr lang="en-US" dirty="0"/>
              <a:t>Difference between script &amp; console</a:t>
            </a:r>
          </a:p>
          <a:p>
            <a:r>
              <a:rPr lang="en-US" dirty="0"/>
              <a:t>Autocomplete for functions &amp; variables</a:t>
            </a:r>
          </a:p>
          <a:p>
            <a:r>
              <a:rPr lang="en-US" dirty="0"/>
              <a:t>Highlighting a word</a:t>
            </a:r>
          </a:p>
          <a:p>
            <a:r>
              <a:rPr lang="en-US" dirty="0"/>
              <a:t>Help!</a:t>
            </a:r>
          </a:p>
          <a:p>
            <a:r>
              <a:rPr lang="en-US" dirty="0"/>
              <a:t>Viewing a dataframe</a:t>
            </a:r>
          </a:p>
          <a:p>
            <a:endParaRPr lang="en-US" dirty="0"/>
          </a:p>
          <a:p>
            <a:endParaRPr lang="en-US" dirty="0"/>
          </a:p>
        </p:txBody>
      </p:sp>
      <p:sp>
        <p:nvSpPr>
          <p:cNvPr id="4" name="Slide Number Placeholder 3">
            <a:extLst>
              <a:ext uri="{FF2B5EF4-FFF2-40B4-BE49-F238E27FC236}">
                <a16:creationId xmlns:a16="http://schemas.microsoft.com/office/drawing/2014/main" id="{C0A82A11-6434-40F6-862F-DACD0180D393}"/>
              </a:ext>
            </a:extLst>
          </p:cNvPr>
          <p:cNvSpPr>
            <a:spLocks noGrp="1"/>
          </p:cNvSpPr>
          <p:nvPr>
            <p:ph type="sldNum" sz="quarter" idx="12"/>
          </p:nvPr>
        </p:nvSpPr>
        <p:spPr/>
        <p:txBody>
          <a:bodyPr/>
          <a:lstStyle/>
          <a:p>
            <a:fld id="{6D95AE55-B5F4-483D-AEFF-E8059F5502F5}" type="slidenum">
              <a:rPr lang="en-US" smtClean="0"/>
              <a:t>21</a:t>
            </a:fld>
            <a:endParaRPr lang="en-US"/>
          </a:p>
        </p:txBody>
      </p:sp>
    </p:spTree>
    <p:extLst>
      <p:ext uri="{BB962C8B-B14F-4D97-AF65-F5344CB8AC3E}">
        <p14:creationId xmlns:p14="http://schemas.microsoft.com/office/powerpoint/2010/main" val="22236363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60313-92C7-46D0-8673-5BC985087B33}"/>
              </a:ext>
            </a:extLst>
          </p:cNvPr>
          <p:cNvSpPr>
            <a:spLocks noGrp="1"/>
          </p:cNvSpPr>
          <p:nvPr>
            <p:ph type="title"/>
          </p:nvPr>
        </p:nvSpPr>
        <p:spPr/>
        <p:txBody>
          <a:bodyPr/>
          <a:lstStyle/>
          <a:p>
            <a:r>
              <a:rPr lang="en-US" dirty="0"/>
              <a:t>RStudio Review</a:t>
            </a:r>
          </a:p>
        </p:txBody>
      </p:sp>
      <p:sp>
        <p:nvSpPr>
          <p:cNvPr id="3" name="Content Placeholder 2">
            <a:extLst>
              <a:ext uri="{FF2B5EF4-FFF2-40B4-BE49-F238E27FC236}">
                <a16:creationId xmlns:a16="http://schemas.microsoft.com/office/drawing/2014/main" id="{6221A6D1-1B67-404F-80CF-2F7D280013C1}"/>
              </a:ext>
            </a:extLst>
          </p:cNvPr>
          <p:cNvSpPr>
            <a:spLocks noGrp="1"/>
          </p:cNvSpPr>
          <p:nvPr>
            <p:ph idx="1"/>
          </p:nvPr>
        </p:nvSpPr>
        <p:spPr>
          <a:xfrm>
            <a:off x="115613" y="1645854"/>
            <a:ext cx="5402317" cy="4853371"/>
          </a:xfrm>
        </p:spPr>
        <p:txBody>
          <a:bodyPr>
            <a:normAutofit fontScale="92500" lnSpcReduction="10000"/>
          </a:bodyPr>
          <a:lstStyle/>
          <a:p>
            <a:r>
              <a:rPr lang="en-US" dirty="0"/>
              <a:t>Use “&lt;-” to store something</a:t>
            </a:r>
          </a:p>
          <a:p>
            <a:endParaRPr lang="en-US" dirty="0"/>
          </a:p>
          <a:p>
            <a:r>
              <a:rPr lang="en-US" dirty="0"/>
              <a:t>Ctrl + Enter (or Run Button) evaluates the line of code (sending it to console)</a:t>
            </a:r>
          </a:p>
          <a:p>
            <a:pPr lvl="1"/>
            <a:r>
              <a:rPr lang="en-US" dirty="0"/>
              <a:t>Put cursor somewhere in that line, or highlight the chunk you want</a:t>
            </a:r>
          </a:p>
          <a:p>
            <a:endParaRPr lang="en-US" dirty="0"/>
          </a:p>
          <a:p>
            <a:r>
              <a:rPr lang="en-US" dirty="0"/>
              <a:t>Objects in the environment disappear once we close R. We’ll need to re-run whole script to get them back. They don’t “live” anywhere permanently. </a:t>
            </a:r>
          </a:p>
        </p:txBody>
      </p:sp>
      <p:sp>
        <p:nvSpPr>
          <p:cNvPr id="4" name="Slide Number Placeholder 3">
            <a:extLst>
              <a:ext uri="{FF2B5EF4-FFF2-40B4-BE49-F238E27FC236}">
                <a16:creationId xmlns:a16="http://schemas.microsoft.com/office/drawing/2014/main" id="{3CFE26BE-79E4-421E-A20A-710CC540D345}"/>
              </a:ext>
            </a:extLst>
          </p:cNvPr>
          <p:cNvSpPr>
            <a:spLocks noGrp="1"/>
          </p:cNvSpPr>
          <p:nvPr>
            <p:ph type="sldNum" sz="quarter" idx="12"/>
          </p:nvPr>
        </p:nvSpPr>
        <p:spPr/>
        <p:txBody>
          <a:bodyPr/>
          <a:lstStyle/>
          <a:p>
            <a:fld id="{6D95AE55-B5F4-483D-AEFF-E8059F5502F5}" type="slidenum">
              <a:rPr lang="en-US" smtClean="0"/>
              <a:t>22</a:t>
            </a:fld>
            <a:endParaRPr lang="en-US"/>
          </a:p>
        </p:txBody>
      </p:sp>
      <p:grpSp>
        <p:nvGrpSpPr>
          <p:cNvPr id="14" name="Group 13">
            <a:extLst>
              <a:ext uri="{FF2B5EF4-FFF2-40B4-BE49-F238E27FC236}">
                <a16:creationId xmlns:a16="http://schemas.microsoft.com/office/drawing/2014/main" id="{16C80737-1324-45E8-ACEC-A5EC8620E53A}"/>
              </a:ext>
            </a:extLst>
          </p:cNvPr>
          <p:cNvGrpSpPr/>
          <p:nvPr/>
        </p:nvGrpSpPr>
        <p:grpSpPr>
          <a:xfrm>
            <a:off x="5465294" y="1454355"/>
            <a:ext cx="6739675" cy="5218176"/>
            <a:chOff x="5567937" y="1502979"/>
            <a:chExt cx="6739675" cy="5218176"/>
          </a:xfrm>
        </p:grpSpPr>
        <p:pic>
          <p:nvPicPr>
            <p:cNvPr id="6" name="Picture 5">
              <a:extLst>
                <a:ext uri="{FF2B5EF4-FFF2-40B4-BE49-F238E27FC236}">
                  <a16:creationId xmlns:a16="http://schemas.microsoft.com/office/drawing/2014/main" id="{6E8B5250-5062-478F-ABB7-07692B99140A}"/>
                </a:ext>
              </a:extLst>
            </p:cNvPr>
            <p:cNvPicPr>
              <a:picLocks noChangeAspect="1"/>
            </p:cNvPicPr>
            <p:nvPr/>
          </p:nvPicPr>
          <p:blipFill>
            <a:blip r:embed="rId3"/>
            <a:stretch>
              <a:fillRect/>
            </a:stretch>
          </p:blipFill>
          <p:spPr>
            <a:xfrm>
              <a:off x="5567937" y="1502979"/>
              <a:ext cx="6739675" cy="5218176"/>
            </a:xfrm>
            <a:prstGeom prst="rect">
              <a:avLst/>
            </a:prstGeom>
          </p:spPr>
        </p:pic>
        <p:pic>
          <p:nvPicPr>
            <p:cNvPr id="13" name="Picture 12">
              <a:extLst>
                <a:ext uri="{FF2B5EF4-FFF2-40B4-BE49-F238E27FC236}">
                  <a16:creationId xmlns:a16="http://schemas.microsoft.com/office/drawing/2014/main" id="{0C95FF8F-AE4B-4F41-AB57-B383B6FFB5D8}"/>
                </a:ext>
              </a:extLst>
            </p:cNvPr>
            <p:cNvPicPr>
              <a:picLocks noChangeAspect="1"/>
            </p:cNvPicPr>
            <p:nvPr/>
          </p:nvPicPr>
          <p:blipFill>
            <a:blip r:embed="rId4"/>
            <a:stretch>
              <a:fillRect/>
            </a:stretch>
          </p:blipFill>
          <p:spPr>
            <a:xfrm>
              <a:off x="7862242" y="2367358"/>
              <a:ext cx="590411" cy="211942"/>
            </a:xfrm>
            <a:prstGeom prst="rect">
              <a:avLst/>
            </a:prstGeom>
          </p:spPr>
        </p:pic>
      </p:grpSp>
      <p:grpSp>
        <p:nvGrpSpPr>
          <p:cNvPr id="12" name="Group 11">
            <a:extLst>
              <a:ext uri="{FF2B5EF4-FFF2-40B4-BE49-F238E27FC236}">
                <a16:creationId xmlns:a16="http://schemas.microsoft.com/office/drawing/2014/main" id="{1416A669-2798-4554-89C9-BFD545EFAA46}"/>
              </a:ext>
            </a:extLst>
          </p:cNvPr>
          <p:cNvGrpSpPr/>
          <p:nvPr/>
        </p:nvGrpSpPr>
        <p:grpSpPr>
          <a:xfrm>
            <a:off x="5452326" y="1454355"/>
            <a:ext cx="6739674" cy="5248845"/>
            <a:chOff x="5502335" y="2732167"/>
            <a:chExt cx="6739674" cy="5248845"/>
          </a:xfrm>
        </p:grpSpPr>
        <p:pic>
          <p:nvPicPr>
            <p:cNvPr id="8" name="Picture 7">
              <a:extLst>
                <a:ext uri="{FF2B5EF4-FFF2-40B4-BE49-F238E27FC236}">
                  <a16:creationId xmlns:a16="http://schemas.microsoft.com/office/drawing/2014/main" id="{85D40CB8-64EB-47DA-A5A9-663EDFCB13EC}"/>
                </a:ext>
              </a:extLst>
            </p:cNvPr>
            <p:cNvPicPr>
              <a:picLocks noChangeAspect="1"/>
            </p:cNvPicPr>
            <p:nvPr/>
          </p:nvPicPr>
          <p:blipFill>
            <a:blip r:embed="rId5"/>
            <a:stretch>
              <a:fillRect/>
            </a:stretch>
          </p:blipFill>
          <p:spPr>
            <a:xfrm>
              <a:off x="5502335" y="2732167"/>
              <a:ext cx="6739674" cy="5248845"/>
            </a:xfrm>
            <a:prstGeom prst="rect">
              <a:avLst/>
            </a:prstGeom>
          </p:spPr>
        </p:pic>
        <p:pic>
          <p:nvPicPr>
            <p:cNvPr id="11" name="Picture 10">
              <a:extLst>
                <a:ext uri="{FF2B5EF4-FFF2-40B4-BE49-F238E27FC236}">
                  <a16:creationId xmlns:a16="http://schemas.microsoft.com/office/drawing/2014/main" id="{5857189C-B25F-4C73-A47F-B8F0F15D6257}"/>
                </a:ext>
              </a:extLst>
            </p:cNvPr>
            <p:cNvPicPr>
              <a:picLocks noChangeAspect="1"/>
            </p:cNvPicPr>
            <p:nvPr/>
          </p:nvPicPr>
          <p:blipFill>
            <a:blip r:embed="rId4"/>
            <a:stretch>
              <a:fillRect/>
            </a:stretch>
          </p:blipFill>
          <p:spPr>
            <a:xfrm>
              <a:off x="7850187" y="3613546"/>
              <a:ext cx="590411" cy="211942"/>
            </a:xfrm>
            <a:prstGeom prst="rect">
              <a:avLst/>
            </a:prstGeom>
          </p:spPr>
        </p:pic>
      </p:grpSp>
      <p:sp>
        <p:nvSpPr>
          <p:cNvPr id="9" name="Arrow: Down 8">
            <a:extLst>
              <a:ext uri="{FF2B5EF4-FFF2-40B4-BE49-F238E27FC236}">
                <a16:creationId xmlns:a16="http://schemas.microsoft.com/office/drawing/2014/main" id="{32AD4214-ADD6-4599-A5D0-9B65D83D9697}"/>
              </a:ext>
            </a:extLst>
          </p:cNvPr>
          <p:cNvSpPr/>
          <p:nvPr/>
        </p:nvSpPr>
        <p:spPr>
          <a:xfrm>
            <a:off x="6913431" y="3645905"/>
            <a:ext cx="504497" cy="2175640"/>
          </a:xfrm>
          <a:prstGeom prst="downArrow">
            <a:avLst>
              <a:gd name="adj1" fmla="val 33334"/>
              <a:gd name="adj2" fmla="val 72917"/>
            </a:avLst>
          </a:prstGeom>
          <a:solidFill>
            <a:srgbClr val="6D24A4"/>
          </a:solidFill>
          <a:ln w="19050">
            <a:solidFill>
              <a:srgbClr val="F277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939814C1-8FC4-471E-860C-55DD4BADA60E}"/>
              </a:ext>
            </a:extLst>
          </p:cNvPr>
          <p:cNvSpPr/>
          <p:nvPr/>
        </p:nvSpPr>
        <p:spPr>
          <a:xfrm rot="16200000">
            <a:off x="8635855" y="2477963"/>
            <a:ext cx="504497" cy="1052574"/>
          </a:xfrm>
          <a:prstGeom prst="downArrow">
            <a:avLst>
              <a:gd name="adj1" fmla="val 33334"/>
              <a:gd name="adj2" fmla="val 72917"/>
            </a:avLst>
          </a:prstGeom>
          <a:solidFill>
            <a:srgbClr val="6D24A4"/>
          </a:solidFill>
          <a:ln w="19050">
            <a:solidFill>
              <a:srgbClr val="F277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309A7FA-E20D-42C2-A95F-05D7F0FB6E8B}"/>
              </a:ext>
            </a:extLst>
          </p:cNvPr>
          <p:cNvSpPr/>
          <p:nvPr/>
        </p:nvSpPr>
        <p:spPr>
          <a:xfrm>
            <a:off x="7745195" y="2269131"/>
            <a:ext cx="700376" cy="380707"/>
          </a:xfrm>
          <a:prstGeom prst="ellipse">
            <a:avLst/>
          </a:prstGeom>
          <a:noFill/>
          <a:ln w="76200">
            <a:solidFill>
              <a:srgbClr val="B5517D"/>
            </a:solidFill>
          </a:ln>
          <a:effectLst>
            <a:glow rad="101600">
              <a:srgbClr val="F2777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54651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0"/>
                            </p:stCondLst>
                            <p:childTnLst>
                              <p:par>
                                <p:cTn id="12" presetID="26" presetClass="emph" presetSubtype="0" fill="hold" grpId="2" nodeType="afterEffect">
                                  <p:stCondLst>
                                    <p:cond delay="0"/>
                                  </p:stCondLst>
                                  <p:childTnLst>
                                    <p:animEffect transition="out" filter="fade">
                                      <p:cBhvr>
                                        <p:cTn id="13" dur="2000" tmFilter="0, 0; .2, .5; .8, .5; 1, 0"/>
                                        <p:tgtEl>
                                          <p:spTgt spid="5"/>
                                        </p:tgtEl>
                                      </p:cBhvr>
                                    </p:animEffect>
                                    <p:animScale>
                                      <p:cBhvr>
                                        <p:cTn id="14" dur="1000" autoRev="1" fill="hold"/>
                                        <p:tgtEl>
                                          <p:spTgt spid="5"/>
                                        </p:tgtEl>
                                      </p:cBhvr>
                                      <p:by x="105000" y="105000"/>
                                    </p:animScale>
                                  </p:childTnLst>
                                </p:cTn>
                              </p:par>
                            </p:childTnLst>
                          </p:cTn>
                        </p:par>
                        <p:par>
                          <p:cTn id="15" fill="hold">
                            <p:stCondLst>
                              <p:cond delay="2000"/>
                            </p:stCondLst>
                            <p:childTnLst>
                              <p:par>
                                <p:cTn id="16" presetID="26" presetClass="emph" presetSubtype="0" fill="hold" grpId="1" nodeType="afterEffect">
                                  <p:stCondLst>
                                    <p:cond delay="0"/>
                                  </p:stCondLst>
                                  <p:childTnLst>
                                    <p:animEffect transition="out" filter="fade">
                                      <p:cBhvr>
                                        <p:cTn id="17" dur="3000" tmFilter="0, 0; .2, .5; .8, .5; 1, 0"/>
                                        <p:tgtEl>
                                          <p:spTgt spid="5"/>
                                        </p:tgtEl>
                                      </p:cBhvr>
                                    </p:animEffect>
                                    <p:animScale>
                                      <p:cBhvr>
                                        <p:cTn id="18" dur="1500" autoRev="1" fill="hold"/>
                                        <p:tgtEl>
                                          <p:spTgt spid="5"/>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5" grpId="0" animBg="1"/>
      <p:bldP spid="5" grpId="1" animBg="1"/>
      <p:bldP spid="5" grpId="2"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ACCF-96E6-41F8-B607-79BD9E31D127}"/>
              </a:ext>
            </a:extLst>
          </p:cNvPr>
          <p:cNvSpPr>
            <a:spLocks noGrp="1"/>
          </p:cNvSpPr>
          <p:nvPr>
            <p:ph type="title"/>
          </p:nvPr>
        </p:nvSpPr>
        <p:spPr/>
        <p:txBody>
          <a:bodyPr/>
          <a:lstStyle/>
          <a:p>
            <a:r>
              <a:rPr lang="en-US" dirty="0"/>
              <a:t>Quiz 2-2</a:t>
            </a:r>
          </a:p>
        </p:txBody>
      </p:sp>
      <p:sp>
        <p:nvSpPr>
          <p:cNvPr id="3" name="Content Placeholder 2">
            <a:extLst>
              <a:ext uri="{FF2B5EF4-FFF2-40B4-BE49-F238E27FC236}">
                <a16:creationId xmlns:a16="http://schemas.microsoft.com/office/drawing/2014/main" id="{CDF55C37-DC1C-4A2A-A449-93B2EDA85153}"/>
              </a:ext>
            </a:extLst>
          </p:cNvPr>
          <p:cNvSpPr>
            <a:spLocks noGrp="1"/>
          </p:cNvSpPr>
          <p:nvPr>
            <p:ph idx="1"/>
          </p:nvPr>
        </p:nvSpPr>
        <p:spPr>
          <a:xfrm>
            <a:off x="836973" y="1589651"/>
            <a:ext cx="4884174" cy="4351338"/>
          </a:xfrm>
        </p:spPr>
        <p:txBody>
          <a:bodyPr/>
          <a:lstStyle/>
          <a:p>
            <a:pPr marL="0" indent="0">
              <a:buNone/>
            </a:pPr>
            <a:r>
              <a:rPr lang="en-US" dirty="0"/>
              <a:t>Which symbols would we use to “set something equal to” and “make a comment / don’t run line”?</a:t>
            </a:r>
            <a:endParaRPr lang="en-US" dirty="0">
              <a:latin typeface="Consolas" panose="020B0609020204030204" pitchFamily="49" charset="0"/>
            </a:endParaRPr>
          </a:p>
          <a:p>
            <a:pPr marL="0" indent="0">
              <a:buNone/>
            </a:pPr>
            <a:r>
              <a:rPr lang="en-US" dirty="0"/>
              <a:t>a)  </a:t>
            </a:r>
            <a:r>
              <a:rPr lang="en-US" dirty="0">
                <a:latin typeface="Consolas" panose="020B0609020204030204" pitchFamily="49" charset="0"/>
              </a:rPr>
              <a:t>==</a:t>
            </a:r>
            <a:r>
              <a:rPr lang="en-US" dirty="0"/>
              <a:t>          and    </a:t>
            </a:r>
            <a:r>
              <a:rPr lang="en-US" dirty="0">
                <a:latin typeface="Consolas" panose="020B0609020204030204" pitchFamily="49" charset="0"/>
              </a:rPr>
              <a:t>comment()</a:t>
            </a:r>
          </a:p>
          <a:p>
            <a:pPr marL="0" indent="0">
              <a:buNone/>
            </a:pPr>
            <a:r>
              <a:rPr lang="en-US" dirty="0"/>
              <a:t>b)  </a:t>
            </a:r>
            <a:r>
              <a:rPr lang="en-US" dirty="0">
                <a:latin typeface="Consolas" panose="020B0609020204030204" pitchFamily="49" charset="0"/>
              </a:rPr>
              <a:t>&lt;- </a:t>
            </a:r>
            <a:r>
              <a:rPr lang="en-US" dirty="0"/>
              <a:t>        and    </a:t>
            </a:r>
            <a:r>
              <a:rPr lang="en-US" dirty="0">
                <a:latin typeface="Consolas" panose="020B0609020204030204" pitchFamily="49" charset="0"/>
              </a:rPr>
              <a:t>#</a:t>
            </a:r>
          </a:p>
          <a:p>
            <a:pPr marL="0" indent="0">
              <a:buNone/>
            </a:pPr>
            <a:r>
              <a:rPr lang="en-US" dirty="0"/>
              <a:t>c)  </a:t>
            </a:r>
            <a:r>
              <a:rPr lang="en-US" dirty="0">
                <a:latin typeface="Consolas" panose="020B0609020204030204" pitchFamily="49" charset="0"/>
              </a:rPr>
              <a:t>equal</a:t>
            </a:r>
            <a:r>
              <a:rPr lang="en-US" dirty="0"/>
              <a:t>   and    </a:t>
            </a:r>
            <a:r>
              <a:rPr lang="en-US" dirty="0">
                <a:latin typeface="Consolas" panose="020B0609020204030204" pitchFamily="49" charset="0"/>
              </a:rPr>
              <a:t>c()</a:t>
            </a:r>
          </a:p>
          <a:p>
            <a:pPr marL="0" indent="0">
              <a:buNone/>
            </a:pPr>
            <a:r>
              <a:rPr lang="en-US" dirty="0"/>
              <a:t>d)  </a:t>
            </a:r>
            <a:r>
              <a:rPr lang="en-US" dirty="0">
                <a:latin typeface="Consolas" panose="020B0609020204030204" pitchFamily="49" charset="0"/>
              </a:rPr>
              <a:t>$$</a:t>
            </a:r>
            <a:r>
              <a:rPr lang="en-US" dirty="0"/>
              <a:t>          and     </a:t>
            </a:r>
            <a:r>
              <a:rPr lang="en-US" dirty="0">
                <a:latin typeface="Consolas" panose="020B0609020204030204" pitchFamily="49" charset="0"/>
              </a:rPr>
              <a:t>RUN</a:t>
            </a:r>
          </a:p>
        </p:txBody>
      </p:sp>
      <p:sp>
        <p:nvSpPr>
          <p:cNvPr id="5" name="Rectangle 4">
            <a:extLst>
              <a:ext uri="{FF2B5EF4-FFF2-40B4-BE49-F238E27FC236}">
                <a16:creationId xmlns:a16="http://schemas.microsoft.com/office/drawing/2014/main" id="{EFB5E4AB-B7A6-4612-B3E2-67703CC55133}"/>
              </a:ext>
            </a:extLst>
          </p:cNvPr>
          <p:cNvSpPr/>
          <p:nvPr/>
        </p:nvSpPr>
        <p:spPr>
          <a:xfrm rot="16200000">
            <a:off x="-3099620" y="3099620"/>
            <a:ext cx="6858000" cy="658760"/>
          </a:xfrm>
          <a:prstGeom prst="rect">
            <a:avLst/>
          </a:prstGeom>
          <a:solidFill>
            <a:srgbClr val="38D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i="1" dirty="0"/>
              <a:t>QUIZ!</a:t>
            </a:r>
          </a:p>
        </p:txBody>
      </p:sp>
      <p:sp>
        <p:nvSpPr>
          <p:cNvPr id="6" name="Content Placeholder 2">
            <a:extLst>
              <a:ext uri="{FF2B5EF4-FFF2-40B4-BE49-F238E27FC236}">
                <a16:creationId xmlns:a16="http://schemas.microsoft.com/office/drawing/2014/main" id="{AC9C67AD-EAA0-4DDC-9947-9213AA9424FB}"/>
              </a:ext>
            </a:extLst>
          </p:cNvPr>
          <p:cNvSpPr txBox="1">
            <a:spLocks/>
          </p:cNvSpPr>
          <p:nvPr/>
        </p:nvSpPr>
        <p:spPr>
          <a:xfrm>
            <a:off x="6246796" y="1589651"/>
            <a:ext cx="564040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How can we tell R to run (evaluate) a line of code?</a:t>
            </a:r>
          </a:p>
          <a:p>
            <a:endParaRPr lang="en-US" dirty="0"/>
          </a:p>
          <a:p>
            <a:pPr marL="0" indent="0">
              <a:buNone/>
            </a:pPr>
            <a:r>
              <a:rPr lang="en-US" dirty="0"/>
              <a:t>a)  Ask nicely</a:t>
            </a:r>
          </a:p>
          <a:p>
            <a:pPr marL="0" indent="0">
              <a:buNone/>
            </a:pPr>
            <a:r>
              <a:rPr lang="en-US" dirty="0"/>
              <a:t>b)  Ctrl + Enter </a:t>
            </a:r>
          </a:p>
          <a:p>
            <a:pPr marL="0" indent="0">
              <a:buNone/>
            </a:pPr>
            <a:r>
              <a:rPr lang="en-US" dirty="0"/>
              <a:t>c)  Swear</a:t>
            </a:r>
          </a:p>
          <a:p>
            <a:pPr marL="0" indent="0">
              <a:buNone/>
            </a:pPr>
            <a:r>
              <a:rPr lang="en-US" dirty="0"/>
              <a:t>d)  “Run” button</a:t>
            </a:r>
          </a:p>
          <a:p>
            <a:endParaRPr lang="en-US" dirty="0"/>
          </a:p>
          <a:p>
            <a:endParaRPr lang="en-US" dirty="0"/>
          </a:p>
        </p:txBody>
      </p:sp>
      <p:sp>
        <p:nvSpPr>
          <p:cNvPr id="4" name="Slide Number Placeholder 3">
            <a:extLst>
              <a:ext uri="{FF2B5EF4-FFF2-40B4-BE49-F238E27FC236}">
                <a16:creationId xmlns:a16="http://schemas.microsoft.com/office/drawing/2014/main" id="{6DB51119-B752-41FD-8FE4-8BE09142C731}"/>
              </a:ext>
            </a:extLst>
          </p:cNvPr>
          <p:cNvSpPr>
            <a:spLocks noGrp="1"/>
          </p:cNvSpPr>
          <p:nvPr>
            <p:ph type="sldNum" sz="quarter" idx="12"/>
          </p:nvPr>
        </p:nvSpPr>
        <p:spPr/>
        <p:txBody>
          <a:bodyPr/>
          <a:lstStyle/>
          <a:p>
            <a:fld id="{6D95AE55-B5F4-483D-AEFF-E8059F5502F5}" type="slidenum">
              <a:rPr lang="en-US" smtClean="0"/>
              <a:t>23</a:t>
            </a:fld>
            <a:endParaRPr lang="en-US"/>
          </a:p>
        </p:txBody>
      </p:sp>
    </p:spTree>
    <p:extLst>
      <p:ext uri="{BB962C8B-B14F-4D97-AF65-F5344CB8AC3E}">
        <p14:creationId xmlns:p14="http://schemas.microsoft.com/office/powerpoint/2010/main" val="155356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ACCF-96E6-41F8-B607-79BD9E31D127}"/>
              </a:ext>
            </a:extLst>
          </p:cNvPr>
          <p:cNvSpPr>
            <a:spLocks noGrp="1"/>
          </p:cNvSpPr>
          <p:nvPr>
            <p:ph type="title"/>
          </p:nvPr>
        </p:nvSpPr>
        <p:spPr/>
        <p:txBody>
          <a:bodyPr/>
          <a:lstStyle/>
          <a:p>
            <a:r>
              <a:rPr lang="en-US" dirty="0"/>
              <a:t>Quiz 2-2 ANSWERS</a:t>
            </a:r>
          </a:p>
        </p:txBody>
      </p:sp>
      <p:sp>
        <p:nvSpPr>
          <p:cNvPr id="3" name="Content Placeholder 2">
            <a:extLst>
              <a:ext uri="{FF2B5EF4-FFF2-40B4-BE49-F238E27FC236}">
                <a16:creationId xmlns:a16="http://schemas.microsoft.com/office/drawing/2014/main" id="{CDF55C37-DC1C-4A2A-A449-93B2EDA85153}"/>
              </a:ext>
            </a:extLst>
          </p:cNvPr>
          <p:cNvSpPr>
            <a:spLocks noGrp="1"/>
          </p:cNvSpPr>
          <p:nvPr>
            <p:ph idx="1"/>
          </p:nvPr>
        </p:nvSpPr>
        <p:spPr>
          <a:xfrm>
            <a:off x="836973" y="1589651"/>
            <a:ext cx="4884174" cy="4351338"/>
          </a:xfrm>
        </p:spPr>
        <p:txBody>
          <a:bodyPr/>
          <a:lstStyle/>
          <a:p>
            <a:pPr marL="0" indent="0">
              <a:buNone/>
            </a:pPr>
            <a:r>
              <a:rPr lang="en-US" dirty="0"/>
              <a:t>Which symbols would we use to “set something equal to” and “make a comment / don’t run line”?</a:t>
            </a:r>
            <a:endParaRPr lang="en-US" dirty="0">
              <a:latin typeface="Consolas" panose="020B0609020204030204" pitchFamily="49" charset="0"/>
            </a:endParaRPr>
          </a:p>
          <a:p>
            <a:pPr marL="0" indent="0">
              <a:buNone/>
            </a:pPr>
            <a:r>
              <a:rPr lang="en-US" dirty="0"/>
              <a:t>a)</a:t>
            </a:r>
            <a:r>
              <a:rPr lang="en-US" dirty="0">
                <a:latin typeface="Consolas" panose="020B0609020204030204" pitchFamily="49" charset="0"/>
              </a:rPr>
              <a:t> ==</a:t>
            </a:r>
            <a:r>
              <a:rPr lang="en-US" dirty="0"/>
              <a:t>          and    </a:t>
            </a:r>
            <a:r>
              <a:rPr lang="en-US" dirty="0">
                <a:latin typeface="Consolas" panose="020B0609020204030204" pitchFamily="49" charset="0"/>
              </a:rPr>
              <a:t>comment()</a:t>
            </a:r>
          </a:p>
          <a:p>
            <a:pPr marL="0" indent="0">
              <a:buNone/>
            </a:pPr>
            <a:r>
              <a:rPr lang="en-US" dirty="0"/>
              <a:t>b)</a:t>
            </a:r>
            <a:r>
              <a:rPr lang="en-US" dirty="0">
                <a:latin typeface="Consolas" panose="020B0609020204030204" pitchFamily="49" charset="0"/>
              </a:rPr>
              <a:t> &lt;- </a:t>
            </a:r>
            <a:r>
              <a:rPr lang="en-US" dirty="0"/>
              <a:t>        and    </a:t>
            </a:r>
            <a:r>
              <a:rPr lang="en-US" dirty="0">
                <a:latin typeface="Consolas" panose="020B0609020204030204" pitchFamily="49" charset="0"/>
              </a:rPr>
              <a:t>#</a:t>
            </a:r>
          </a:p>
          <a:p>
            <a:pPr marL="0" indent="0">
              <a:buNone/>
            </a:pPr>
            <a:r>
              <a:rPr lang="en-US" dirty="0"/>
              <a:t>c)  </a:t>
            </a:r>
            <a:r>
              <a:rPr lang="en-US" dirty="0">
                <a:latin typeface="Consolas" panose="020B0609020204030204" pitchFamily="49" charset="0"/>
              </a:rPr>
              <a:t>equal</a:t>
            </a:r>
            <a:r>
              <a:rPr lang="en-US" dirty="0"/>
              <a:t>   and    </a:t>
            </a:r>
            <a:r>
              <a:rPr lang="en-US" dirty="0">
                <a:latin typeface="Consolas" panose="020B0609020204030204" pitchFamily="49" charset="0"/>
              </a:rPr>
              <a:t>c()</a:t>
            </a:r>
          </a:p>
          <a:p>
            <a:pPr marL="0" indent="0">
              <a:buNone/>
            </a:pPr>
            <a:r>
              <a:rPr lang="en-US" dirty="0"/>
              <a:t>d)  </a:t>
            </a:r>
            <a:r>
              <a:rPr lang="en-US" dirty="0">
                <a:latin typeface="Consolas" panose="020B0609020204030204" pitchFamily="49" charset="0"/>
              </a:rPr>
              <a:t>$$</a:t>
            </a:r>
            <a:r>
              <a:rPr lang="en-US" dirty="0"/>
              <a:t>          and     </a:t>
            </a:r>
            <a:r>
              <a:rPr lang="en-US" dirty="0">
                <a:latin typeface="Consolas" panose="020B0609020204030204" pitchFamily="49" charset="0"/>
              </a:rPr>
              <a:t>RUN</a:t>
            </a:r>
          </a:p>
        </p:txBody>
      </p:sp>
      <p:sp>
        <p:nvSpPr>
          <p:cNvPr id="5" name="Rectangle 4">
            <a:extLst>
              <a:ext uri="{FF2B5EF4-FFF2-40B4-BE49-F238E27FC236}">
                <a16:creationId xmlns:a16="http://schemas.microsoft.com/office/drawing/2014/main" id="{EFB5E4AB-B7A6-4612-B3E2-67703CC55133}"/>
              </a:ext>
            </a:extLst>
          </p:cNvPr>
          <p:cNvSpPr/>
          <p:nvPr/>
        </p:nvSpPr>
        <p:spPr>
          <a:xfrm rot="16200000">
            <a:off x="-3099620" y="3099620"/>
            <a:ext cx="6858000" cy="658760"/>
          </a:xfrm>
          <a:prstGeom prst="rect">
            <a:avLst/>
          </a:prstGeom>
          <a:solidFill>
            <a:srgbClr val="38D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i="1" dirty="0"/>
              <a:t>QUIZ!</a:t>
            </a:r>
          </a:p>
        </p:txBody>
      </p:sp>
      <p:sp>
        <p:nvSpPr>
          <p:cNvPr id="6" name="Content Placeholder 2">
            <a:extLst>
              <a:ext uri="{FF2B5EF4-FFF2-40B4-BE49-F238E27FC236}">
                <a16:creationId xmlns:a16="http://schemas.microsoft.com/office/drawing/2014/main" id="{AC9C67AD-EAA0-4DDC-9947-9213AA9424FB}"/>
              </a:ext>
            </a:extLst>
          </p:cNvPr>
          <p:cNvSpPr txBox="1">
            <a:spLocks/>
          </p:cNvSpPr>
          <p:nvPr/>
        </p:nvSpPr>
        <p:spPr>
          <a:xfrm>
            <a:off x="6238875" y="1589651"/>
            <a:ext cx="553601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How can we tell R to run (evaluate) a line of code?</a:t>
            </a:r>
          </a:p>
          <a:p>
            <a:endParaRPr lang="en-US" dirty="0"/>
          </a:p>
          <a:p>
            <a:pPr marL="0" indent="0">
              <a:buNone/>
            </a:pPr>
            <a:r>
              <a:rPr lang="en-US" dirty="0"/>
              <a:t>a)  Ask nicely</a:t>
            </a:r>
          </a:p>
          <a:p>
            <a:pPr marL="0" indent="0">
              <a:buNone/>
            </a:pPr>
            <a:r>
              <a:rPr lang="en-US" dirty="0"/>
              <a:t>b)  Ctrl + Enter </a:t>
            </a:r>
          </a:p>
          <a:p>
            <a:pPr marL="0" indent="0">
              <a:buNone/>
            </a:pPr>
            <a:r>
              <a:rPr lang="en-US" dirty="0"/>
              <a:t>c)  Swear</a:t>
            </a:r>
          </a:p>
          <a:p>
            <a:pPr marL="0" indent="0">
              <a:buNone/>
            </a:pPr>
            <a:r>
              <a:rPr lang="en-US" dirty="0"/>
              <a:t>d)  “Run” button</a:t>
            </a:r>
          </a:p>
          <a:p>
            <a:endParaRPr lang="en-US" dirty="0"/>
          </a:p>
          <a:p>
            <a:endParaRPr lang="en-US" dirty="0"/>
          </a:p>
        </p:txBody>
      </p:sp>
      <p:sp>
        <p:nvSpPr>
          <p:cNvPr id="4" name="Slide Number Placeholder 3">
            <a:extLst>
              <a:ext uri="{FF2B5EF4-FFF2-40B4-BE49-F238E27FC236}">
                <a16:creationId xmlns:a16="http://schemas.microsoft.com/office/drawing/2014/main" id="{6DB51119-B752-41FD-8FE4-8BE09142C731}"/>
              </a:ext>
            </a:extLst>
          </p:cNvPr>
          <p:cNvSpPr>
            <a:spLocks noGrp="1"/>
          </p:cNvSpPr>
          <p:nvPr>
            <p:ph type="sldNum" sz="quarter" idx="12"/>
          </p:nvPr>
        </p:nvSpPr>
        <p:spPr/>
        <p:txBody>
          <a:bodyPr/>
          <a:lstStyle/>
          <a:p>
            <a:fld id="{6D95AE55-B5F4-483D-AEFF-E8059F5502F5}" type="slidenum">
              <a:rPr lang="en-US" smtClean="0"/>
              <a:t>24</a:t>
            </a:fld>
            <a:endParaRPr lang="en-US" dirty="0"/>
          </a:p>
        </p:txBody>
      </p:sp>
      <p:pic>
        <p:nvPicPr>
          <p:cNvPr id="7" name="Graphic 6" descr="Checkmark">
            <a:extLst>
              <a:ext uri="{FF2B5EF4-FFF2-40B4-BE49-F238E27FC236}">
                <a16:creationId xmlns:a16="http://schemas.microsoft.com/office/drawing/2014/main" id="{208AA6B3-03FD-420D-9247-CE607CDA97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26447" y="3448050"/>
            <a:ext cx="914400" cy="914400"/>
          </a:xfrm>
          <a:prstGeom prst="rect">
            <a:avLst/>
          </a:prstGeom>
        </p:spPr>
      </p:pic>
      <p:pic>
        <p:nvPicPr>
          <p:cNvPr id="8" name="Graphic 7" descr="Checkmark">
            <a:extLst>
              <a:ext uri="{FF2B5EF4-FFF2-40B4-BE49-F238E27FC236}">
                <a16:creationId xmlns:a16="http://schemas.microsoft.com/office/drawing/2014/main" id="{8982F656-F730-4E41-B8D4-52F3FAD0ECD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10600" y="3182546"/>
            <a:ext cx="914400" cy="914400"/>
          </a:xfrm>
          <a:prstGeom prst="rect">
            <a:avLst/>
          </a:prstGeom>
        </p:spPr>
      </p:pic>
      <p:pic>
        <p:nvPicPr>
          <p:cNvPr id="9" name="Graphic 8" descr="Checkmark">
            <a:extLst>
              <a:ext uri="{FF2B5EF4-FFF2-40B4-BE49-F238E27FC236}">
                <a16:creationId xmlns:a16="http://schemas.microsoft.com/office/drawing/2014/main" id="{BAA9568A-4A76-412D-9091-AC40393F02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20125" y="4211419"/>
            <a:ext cx="914400" cy="914400"/>
          </a:xfrm>
          <a:prstGeom prst="rect">
            <a:avLst/>
          </a:prstGeom>
        </p:spPr>
      </p:pic>
      <p:sp>
        <p:nvSpPr>
          <p:cNvPr id="10" name="Content Placeholder 2">
            <a:extLst>
              <a:ext uri="{FF2B5EF4-FFF2-40B4-BE49-F238E27FC236}">
                <a16:creationId xmlns:a16="http://schemas.microsoft.com/office/drawing/2014/main" id="{FB032DD3-1216-4E79-9FCF-364594620638}"/>
              </a:ext>
            </a:extLst>
          </p:cNvPr>
          <p:cNvSpPr txBox="1">
            <a:spLocks/>
          </p:cNvSpPr>
          <p:nvPr/>
        </p:nvSpPr>
        <p:spPr>
          <a:xfrm>
            <a:off x="658762" y="5588806"/>
            <a:ext cx="5063612" cy="121054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Why? </a:t>
            </a:r>
          </a:p>
          <a:p>
            <a:pPr marL="0" indent="0">
              <a:buFont typeface="Arial" panose="020B0604020202020204" pitchFamily="34" charset="0"/>
              <a:buNone/>
            </a:pPr>
            <a:r>
              <a:rPr lang="en-US" dirty="0"/>
              <a:t>Leftward arrow sets something while the hashtag means don’t run this line</a:t>
            </a:r>
            <a:endParaRPr lang="en-US" dirty="0">
              <a:latin typeface="Consolas" panose="020B0609020204030204" pitchFamily="49" charset="0"/>
            </a:endParaRPr>
          </a:p>
          <a:p>
            <a:pPr marL="0" indent="0">
              <a:buFont typeface="Arial" panose="020B0604020202020204" pitchFamily="34" charset="0"/>
              <a:buNone/>
            </a:pPr>
            <a:endParaRPr lang="en-US" dirty="0"/>
          </a:p>
        </p:txBody>
      </p:sp>
      <p:sp>
        <p:nvSpPr>
          <p:cNvPr id="11" name="Content Placeholder 2">
            <a:extLst>
              <a:ext uri="{FF2B5EF4-FFF2-40B4-BE49-F238E27FC236}">
                <a16:creationId xmlns:a16="http://schemas.microsoft.com/office/drawing/2014/main" id="{29102472-57EA-494F-A4BF-0DDB43E481E2}"/>
              </a:ext>
            </a:extLst>
          </p:cNvPr>
          <p:cNvSpPr txBox="1">
            <a:spLocks/>
          </p:cNvSpPr>
          <p:nvPr/>
        </p:nvSpPr>
        <p:spPr>
          <a:xfrm>
            <a:off x="6290188" y="5588805"/>
            <a:ext cx="5063612" cy="12105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Why? </a:t>
            </a:r>
          </a:p>
          <a:p>
            <a:pPr marL="0" indent="0">
              <a:spcBef>
                <a:spcPts val="0"/>
              </a:spcBef>
              <a:buFont typeface="Arial" panose="020B0604020202020204" pitchFamily="34" charset="0"/>
              <a:buNone/>
            </a:pPr>
            <a:r>
              <a:rPr lang="en-US" sz="2400" dirty="0"/>
              <a:t>There are two ways to run a line; </a:t>
            </a:r>
          </a:p>
          <a:p>
            <a:pPr marL="0" indent="0">
              <a:spcBef>
                <a:spcPts val="0"/>
              </a:spcBef>
              <a:buFont typeface="Arial" panose="020B0604020202020204" pitchFamily="34" charset="0"/>
              <a:buNone/>
            </a:pPr>
            <a:r>
              <a:rPr lang="en-US" sz="2400" dirty="0"/>
              <a:t>I usually use the keyboard shortcut</a:t>
            </a:r>
          </a:p>
          <a:p>
            <a:pPr marL="0" indent="0">
              <a:buFont typeface="Arial" panose="020B0604020202020204" pitchFamily="34" charset="0"/>
              <a:buNone/>
            </a:pPr>
            <a:endParaRPr lang="en-US" sz="2400" dirty="0">
              <a:latin typeface="Consolas" panose="020B0609020204030204" pitchFamily="49" charset="0"/>
            </a:endParaRPr>
          </a:p>
          <a:p>
            <a:endParaRPr lang="en-US" sz="2400" dirty="0">
              <a:latin typeface="Consolas" panose="020B0609020204030204" pitchFamily="49" charset="0"/>
            </a:endParaRPr>
          </a:p>
          <a:p>
            <a:pPr marL="0" indent="0">
              <a:buFont typeface="Arial" panose="020B0604020202020204" pitchFamily="34" charset="0"/>
              <a:buNone/>
            </a:pPr>
            <a:endParaRPr lang="en-US" sz="2400" dirty="0"/>
          </a:p>
        </p:txBody>
      </p:sp>
    </p:spTree>
    <p:extLst>
      <p:ext uri="{BB962C8B-B14F-4D97-AF65-F5344CB8AC3E}">
        <p14:creationId xmlns:p14="http://schemas.microsoft.com/office/powerpoint/2010/main" val="22097474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ACCF-96E6-41F8-B607-79BD9E31D127}"/>
              </a:ext>
            </a:extLst>
          </p:cNvPr>
          <p:cNvSpPr>
            <a:spLocks noGrp="1"/>
          </p:cNvSpPr>
          <p:nvPr>
            <p:ph type="title"/>
          </p:nvPr>
        </p:nvSpPr>
        <p:spPr/>
        <p:txBody>
          <a:bodyPr/>
          <a:lstStyle/>
          <a:p>
            <a:r>
              <a:rPr lang="en-US" dirty="0"/>
              <a:t>Quiz 2-3</a:t>
            </a:r>
          </a:p>
        </p:txBody>
      </p:sp>
      <p:sp>
        <p:nvSpPr>
          <p:cNvPr id="3" name="Content Placeholder 2">
            <a:extLst>
              <a:ext uri="{FF2B5EF4-FFF2-40B4-BE49-F238E27FC236}">
                <a16:creationId xmlns:a16="http://schemas.microsoft.com/office/drawing/2014/main" id="{CDF55C37-DC1C-4A2A-A449-93B2EDA85153}"/>
              </a:ext>
            </a:extLst>
          </p:cNvPr>
          <p:cNvSpPr>
            <a:spLocks noGrp="1"/>
          </p:cNvSpPr>
          <p:nvPr>
            <p:ph idx="1"/>
          </p:nvPr>
        </p:nvSpPr>
        <p:spPr>
          <a:xfrm>
            <a:off x="836973" y="1589651"/>
            <a:ext cx="4884174" cy="4351338"/>
          </a:xfrm>
        </p:spPr>
        <p:txBody>
          <a:bodyPr/>
          <a:lstStyle/>
          <a:p>
            <a:pPr marL="0" indent="0">
              <a:buNone/>
            </a:pPr>
            <a:r>
              <a:rPr lang="en-US" dirty="0"/>
              <a:t>How do we “store” a variable to access it later?</a:t>
            </a:r>
            <a:endParaRPr lang="en-US" dirty="0">
              <a:latin typeface="Consolas" panose="020B0609020204030204" pitchFamily="49" charset="0"/>
            </a:endParaRPr>
          </a:p>
          <a:p>
            <a:pPr marL="0" indent="0">
              <a:buNone/>
            </a:pPr>
            <a:r>
              <a:rPr lang="en-US" dirty="0"/>
              <a:t>a)   </a:t>
            </a:r>
            <a:r>
              <a:rPr lang="en-US" dirty="0">
                <a:latin typeface="Consolas" panose="020B0609020204030204" pitchFamily="49" charset="0"/>
              </a:rPr>
              <a:t>&lt;- </a:t>
            </a:r>
            <a:r>
              <a:rPr lang="en-US" dirty="0"/>
              <a:t>        </a:t>
            </a:r>
          </a:p>
          <a:p>
            <a:pPr marL="514350" indent="-514350">
              <a:buAutoNum type="alphaLcParenR" startAt="2"/>
            </a:pPr>
            <a:r>
              <a:rPr lang="en-US" dirty="0"/>
              <a:t>Chant “</a:t>
            </a:r>
            <a:r>
              <a:rPr lang="en-US" dirty="0" err="1"/>
              <a:t>variahble</a:t>
            </a:r>
            <a:r>
              <a:rPr lang="en-US" dirty="0"/>
              <a:t> </a:t>
            </a:r>
            <a:r>
              <a:rPr lang="en-US" dirty="0" err="1"/>
              <a:t>returno</a:t>
            </a:r>
            <a:r>
              <a:rPr lang="en-US" dirty="0"/>
              <a:t>”</a:t>
            </a:r>
          </a:p>
          <a:p>
            <a:pPr marL="514350" indent="-514350">
              <a:buAutoNum type="alphaLcParenR" startAt="2"/>
            </a:pPr>
            <a:r>
              <a:rPr lang="en-US" dirty="0">
                <a:latin typeface="Consolas" panose="020B0609020204030204" pitchFamily="49" charset="0"/>
              </a:rPr>
              <a:t>save()</a:t>
            </a:r>
          </a:p>
          <a:p>
            <a:pPr marL="514350" indent="-514350">
              <a:buAutoNum type="alphaLcParenR" startAt="2"/>
            </a:pPr>
            <a:r>
              <a:rPr lang="en-US" dirty="0">
                <a:latin typeface="Consolas" panose="020B0609020204030204" pitchFamily="49" charset="0"/>
              </a:rPr>
              <a:t>store()</a:t>
            </a:r>
          </a:p>
        </p:txBody>
      </p:sp>
      <p:sp>
        <p:nvSpPr>
          <p:cNvPr id="5" name="Rectangle 4">
            <a:extLst>
              <a:ext uri="{FF2B5EF4-FFF2-40B4-BE49-F238E27FC236}">
                <a16:creationId xmlns:a16="http://schemas.microsoft.com/office/drawing/2014/main" id="{EFB5E4AB-B7A6-4612-B3E2-67703CC55133}"/>
              </a:ext>
            </a:extLst>
          </p:cNvPr>
          <p:cNvSpPr/>
          <p:nvPr/>
        </p:nvSpPr>
        <p:spPr>
          <a:xfrm rot="16200000">
            <a:off x="-3099620" y="3099620"/>
            <a:ext cx="6858000" cy="658760"/>
          </a:xfrm>
          <a:prstGeom prst="rect">
            <a:avLst/>
          </a:prstGeom>
          <a:solidFill>
            <a:srgbClr val="38D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i="1" dirty="0"/>
              <a:t>QUIZ!</a:t>
            </a:r>
          </a:p>
        </p:txBody>
      </p:sp>
      <p:sp>
        <p:nvSpPr>
          <p:cNvPr id="6" name="Content Placeholder 2">
            <a:extLst>
              <a:ext uri="{FF2B5EF4-FFF2-40B4-BE49-F238E27FC236}">
                <a16:creationId xmlns:a16="http://schemas.microsoft.com/office/drawing/2014/main" id="{AC9C67AD-EAA0-4DDC-9947-9213AA9424FB}"/>
              </a:ext>
            </a:extLst>
          </p:cNvPr>
          <p:cNvSpPr txBox="1">
            <a:spLocks/>
          </p:cNvSpPr>
          <p:nvPr/>
        </p:nvSpPr>
        <p:spPr>
          <a:xfrm>
            <a:off x="6246796" y="1589651"/>
            <a:ext cx="564040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Which pane is the editor (1), and which is the console (2)?</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6DB51119-B752-41FD-8FE4-8BE09142C731}"/>
              </a:ext>
            </a:extLst>
          </p:cNvPr>
          <p:cNvSpPr>
            <a:spLocks noGrp="1"/>
          </p:cNvSpPr>
          <p:nvPr>
            <p:ph type="sldNum" sz="quarter" idx="12"/>
          </p:nvPr>
        </p:nvSpPr>
        <p:spPr/>
        <p:txBody>
          <a:bodyPr/>
          <a:lstStyle/>
          <a:p>
            <a:fld id="{6D95AE55-B5F4-483D-AEFF-E8059F5502F5}" type="slidenum">
              <a:rPr lang="en-US" smtClean="0"/>
              <a:t>25</a:t>
            </a:fld>
            <a:endParaRPr lang="en-US"/>
          </a:p>
        </p:txBody>
      </p:sp>
      <p:grpSp>
        <p:nvGrpSpPr>
          <p:cNvPr id="7" name="Group 6">
            <a:extLst>
              <a:ext uri="{FF2B5EF4-FFF2-40B4-BE49-F238E27FC236}">
                <a16:creationId xmlns:a16="http://schemas.microsoft.com/office/drawing/2014/main" id="{46791B1A-6678-4269-8B85-99FAD5CF569B}"/>
              </a:ext>
            </a:extLst>
          </p:cNvPr>
          <p:cNvGrpSpPr/>
          <p:nvPr/>
        </p:nvGrpSpPr>
        <p:grpSpPr>
          <a:xfrm>
            <a:off x="6246796" y="2568083"/>
            <a:ext cx="5333079" cy="4153392"/>
            <a:chOff x="5502335" y="2732167"/>
            <a:chExt cx="6739674" cy="5248845"/>
          </a:xfrm>
        </p:grpSpPr>
        <p:pic>
          <p:nvPicPr>
            <p:cNvPr id="8" name="Picture 7">
              <a:extLst>
                <a:ext uri="{FF2B5EF4-FFF2-40B4-BE49-F238E27FC236}">
                  <a16:creationId xmlns:a16="http://schemas.microsoft.com/office/drawing/2014/main" id="{C7F3481B-95B4-4C38-A2CE-D821F4D3B17B}"/>
                </a:ext>
              </a:extLst>
            </p:cNvPr>
            <p:cNvPicPr>
              <a:picLocks noChangeAspect="1"/>
            </p:cNvPicPr>
            <p:nvPr/>
          </p:nvPicPr>
          <p:blipFill>
            <a:blip r:embed="rId2"/>
            <a:stretch>
              <a:fillRect/>
            </a:stretch>
          </p:blipFill>
          <p:spPr>
            <a:xfrm>
              <a:off x="5502335" y="2732167"/>
              <a:ext cx="6739674" cy="5248845"/>
            </a:xfrm>
            <a:prstGeom prst="rect">
              <a:avLst/>
            </a:prstGeom>
          </p:spPr>
        </p:pic>
        <p:pic>
          <p:nvPicPr>
            <p:cNvPr id="9" name="Picture 8">
              <a:extLst>
                <a:ext uri="{FF2B5EF4-FFF2-40B4-BE49-F238E27FC236}">
                  <a16:creationId xmlns:a16="http://schemas.microsoft.com/office/drawing/2014/main" id="{55FE1102-F2BF-4394-9643-55A8BE352B12}"/>
                </a:ext>
              </a:extLst>
            </p:cNvPr>
            <p:cNvPicPr>
              <a:picLocks noChangeAspect="1"/>
            </p:cNvPicPr>
            <p:nvPr/>
          </p:nvPicPr>
          <p:blipFill>
            <a:blip r:embed="rId3"/>
            <a:stretch>
              <a:fillRect/>
            </a:stretch>
          </p:blipFill>
          <p:spPr>
            <a:xfrm>
              <a:off x="7850187" y="3613546"/>
              <a:ext cx="590411" cy="211942"/>
            </a:xfrm>
            <a:prstGeom prst="rect">
              <a:avLst/>
            </a:prstGeom>
          </p:spPr>
        </p:pic>
      </p:grpSp>
      <p:grpSp>
        <p:nvGrpSpPr>
          <p:cNvPr id="14" name="Group 13">
            <a:extLst>
              <a:ext uri="{FF2B5EF4-FFF2-40B4-BE49-F238E27FC236}">
                <a16:creationId xmlns:a16="http://schemas.microsoft.com/office/drawing/2014/main" id="{8A0BC78C-ED9B-494E-BD96-8C2EFF01FA10}"/>
              </a:ext>
            </a:extLst>
          </p:cNvPr>
          <p:cNvGrpSpPr/>
          <p:nvPr/>
        </p:nvGrpSpPr>
        <p:grpSpPr>
          <a:xfrm>
            <a:off x="6246795" y="3028950"/>
            <a:ext cx="5333081" cy="3643581"/>
            <a:chOff x="6246795" y="3028950"/>
            <a:chExt cx="5333081" cy="3643581"/>
          </a:xfrm>
        </p:grpSpPr>
        <p:sp>
          <p:nvSpPr>
            <p:cNvPr id="10" name="Rectangle 9">
              <a:extLst>
                <a:ext uri="{FF2B5EF4-FFF2-40B4-BE49-F238E27FC236}">
                  <a16:creationId xmlns:a16="http://schemas.microsoft.com/office/drawing/2014/main" id="{07F08E00-BC61-402A-9832-F33AF3615A28}"/>
                </a:ext>
              </a:extLst>
            </p:cNvPr>
            <p:cNvSpPr/>
            <p:nvPr/>
          </p:nvSpPr>
          <p:spPr>
            <a:xfrm>
              <a:off x="6246796" y="3028950"/>
              <a:ext cx="3001979" cy="2057400"/>
            </a:xfrm>
            <a:prstGeom prst="rect">
              <a:avLst/>
            </a:prstGeom>
            <a:noFill/>
            <a:ln w="1143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C00000"/>
                  </a:solidFill>
                </a:rPr>
                <a:t>a)</a:t>
              </a:r>
              <a:endParaRPr lang="en-US" dirty="0">
                <a:solidFill>
                  <a:srgbClr val="C00000"/>
                </a:solidFill>
              </a:endParaRPr>
            </a:p>
          </p:txBody>
        </p:sp>
        <p:sp>
          <p:nvSpPr>
            <p:cNvPr id="11" name="Rectangle 10">
              <a:extLst>
                <a:ext uri="{FF2B5EF4-FFF2-40B4-BE49-F238E27FC236}">
                  <a16:creationId xmlns:a16="http://schemas.microsoft.com/office/drawing/2014/main" id="{67E11DC4-977F-49C6-BB48-B954C2B32DC5}"/>
                </a:ext>
              </a:extLst>
            </p:cNvPr>
            <p:cNvSpPr/>
            <p:nvPr/>
          </p:nvSpPr>
          <p:spPr>
            <a:xfrm>
              <a:off x="9248776" y="3028950"/>
              <a:ext cx="2331100" cy="2057400"/>
            </a:xfrm>
            <a:prstGeom prst="rect">
              <a:avLst/>
            </a:prstGeom>
            <a:noFill/>
            <a:ln w="1143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C00000"/>
                  </a:solidFill>
                </a:rPr>
                <a:t>b)</a:t>
              </a:r>
              <a:endParaRPr lang="en-US" dirty="0">
                <a:solidFill>
                  <a:srgbClr val="C00000"/>
                </a:solidFill>
              </a:endParaRPr>
            </a:p>
          </p:txBody>
        </p:sp>
        <p:sp>
          <p:nvSpPr>
            <p:cNvPr id="12" name="Rectangle 11">
              <a:extLst>
                <a:ext uri="{FF2B5EF4-FFF2-40B4-BE49-F238E27FC236}">
                  <a16:creationId xmlns:a16="http://schemas.microsoft.com/office/drawing/2014/main" id="{5553DAED-FA03-4628-8E2F-BA668754C8CA}"/>
                </a:ext>
              </a:extLst>
            </p:cNvPr>
            <p:cNvSpPr/>
            <p:nvPr/>
          </p:nvSpPr>
          <p:spPr>
            <a:xfrm>
              <a:off x="6246795" y="5086350"/>
              <a:ext cx="3001979" cy="1586181"/>
            </a:xfrm>
            <a:prstGeom prst="rect">
              <a:avLst/>
            </a:prstGeom>
            <a:noFill/>
            <a:ln w="1143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C00000"/>
                  </a:solidFill>
                </a:rPr>
                <a:t>c)</a:t>
              </a:r>
              <a:endParaRPr lang="en-US" dirty="0">
                <a:solidFill>
                  <a:srgbClr val="C00000"/>
                </a:solidFill>
              </a:endParaRPr>
            </a:p>
          </p:txBody>
        </p:sp>
        <p:sp>
          <p:nvSpPr>
            <p:cNvPr id="13" name="Rectangle 12">
              <a:extLst>
                <a:ext uri="{FF2B5EF4-FFF2-40B4-BE49-F238E27FC236}">
                  <a16:creationId xmlns:a16="http://schemas.microsoft.com/office/drawing/2014/main" id="{0632FF9F-3F35-47F6-8DDF-D06B9C296712}"/>
                </a:ext>
              </a:extLst>
            </p:cNvPr>
            <p:cNvSpPr/>
            <p:nvPr/>
          </p:nvSpPr>
          <p:spPr>
            <a:xfrm>
              <a:off x="9248775" y="5086350"/>
              <a:ext cx="2331100" cy="1586181"/>
            </a:xfrm>
            <a:prstGeom prst="rect">
              <a:avLst/>
            </a:prstGeom>
            <a:noFill/>
            <a:ln w="1143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C00000"/>
                  </a:solidFill>
                </a:rPr>
                <a:t>d)</a:t>
              </a:r>
              <a:endParaRPr lang="en-US" dirty="0">
                <a:solidFill>
                  <a:srgbClr val="C00000"/>
                </a:solidFill>
              </a:endParaRPr>
            </a:p>
          </p:txBody>
        </p:sp>
      </p:grpSp>
    </p:spTree>
    <p:extLst>
      <p:ext uri="{BB962C8B-B14F-4D97-AF65-F5344CB8AC3E}">
        <p14:creationId xmlns:p14="http://schemas.microsoft.com/office/powerpoint/2010/main" val="323721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ACCF-96E6-41F8-B607-79BD9E31D127}"/>
              </a:ext>
            </a:extLst>
          </p:cNvPr>
          <p:cNvSpPr>
            <a:spLocks noGrp="1"/>
          </p:cNvSpPr>
          <p:nvPr>
            <p:ph type="title"/>
          </p:nvPr>
        </p:nvSpPr>
        <p:spPr/>
        <p:txBody>
          <a:bodyPr/>
          <a:lstStyle/>
          <a:p>
            <a:r>
              <a:rPr lang="en-US" dirty="0"/>
              <a:t>Quiz 2-3 ANSWERS</a:t>
            </a:r>
          </a:p>
        </p:txBody>
      </p:sp>
      <p:sp>
        <p:nvSpPr>
          <p:cNvPr id="3" name="Content Placeholder 2">
            <a:extLst>
              <a:ext uri="{FF2B5EF4-FFF2-40B4-BE49-F238E27FC236}">
                <a16:creationId xmlns:a16="http://schemas.microsoft.com/office/drawing/2014/main" id="{CDF55C37-DC1C-4A2A-A449-93B2EDA85153}"/>
              </a:ext>
            </a:extLst>
          </p:cNvPr>
          <p:cNvSpPr>
            <a:spLocks noGrp="1"/>
          </p:cNvSpPr>
          <p:nvPr>
            <p:ph idx="1"/>
          </p:nvPr>
        </p:nvSpPr>
        <p:spPr>
          <a:xfrm>
            <a:off x="836973" y="1589651"/>
            <a:ext cx="4884174" cy="4351338"/>
          </a:xfrm>
        </p:spPr>
        <p:txBody>
          <a:bodyPr/>
          <a:lstStyle/>
          <a:p>
            <a:pPr marL="0" indent="0">
              <a:buNone/>
            </a:pPr>
            <a:r>
              <a:rPr lang="en-US" dirty="0"/>
              <a:t>How do we “store” a variable to access it later?</a:t>
            </a:r>
            <a:endParaRPr lang="en-US" dirty="0">
              <a:latin typeface="Consolas" panose="020B0609020204030204" pitchFamily="49" charset="0"/>
            </a:endParaRPr>
          </a:p>
          <a:p>
            <a:pPr marL="0" indent="0">
              <a:buNone/>
            </a:pPr>
            <a:r>
              <a:rPr lang="en-US" dirty="0"/>
              <a:t>a)   </a:t>
            </a:r>
            <a:r>
              <a:rPr lang="en-US" dirty="0">
                <a:latin typeface="Consolas" panose="020B0609020204030204" pitchFamily="49" charset="0"/>
              </a:rPr>
              <a:t>&lt;- </a:t>
            </a:r>
            <a:r>
              <a:rPr lang="en-US" dirty="0"/>
              <a:t>        </a:t>
            </a:r>
          </a:p>
          <a:p>
            <a:pPr marL="514350" indent="-514350">
              <a:buAutoNum type="alphaLcParenR" startAt="2"/>
            </a:pPr>
            <a:r>
              <a:rPr lang="en-US" dirty="0"/>
              <a:t>Chant “</a:t>
            </a:r>
            <a:r>
              <a:rPr lang="en-US" dirty="0" err="1"/>
              <a:t>variahble</a:t>
            </a:r>
            <a:r>
              <a:rPr lang="en-US" dirty="0"/>
              <a:t> </a:t>
            </a:r>
            <a:r>
              <a:rPr lang="en-US" dirty="0" err="1"/>
              <a:t>returno</a:t>
            </a:r>
            <a:r>
              <a:rPr lang="en-US" dirty="0"/>
              <a:t>”</a:t>
            </a:r>
          </a:p>
          <a:p>
            <a:pPr marL="514350" indent="-514350">
              <a:buAutoNum type="alphaLcParenR" startAt="2"/>
            </a:pPr>
            <a:r>
              <a:rPr lang="en-US" dirty="0">
                <a:latin typeface="Consolas" panose="020B0609020204030204" pitchFamily="49" charset="0"/>
              </a:rPr>
              <a:t>save()</a:t>
            </a:r>
          </a:p>
          <a:p>
            <a:pPr marL="514350" indent="-514350">
              <a:buAutoNum type="alphaLcParenR" startAt="2"/>
            </a:pPr>
            <a:r>
              <a:rPr lang="en-US" dirty="0">
                <a:latin typeface="Consolas" panose="020B0609020204030204" pitchFamily="49" charset="0"/>
              </a:rPr>
              <a:t>store()</a:t>
            </a:r>
          </a:p>
        </p:txBody>
      </p:sp>
      <p:sp>
        <p:nvSpPr>
          <p:cNvPr id="5" name="Rectangle 4">
            <a:extLst>
              <a:ext uri="{FF2B5EF4-FFF2-40B4-BE49-F238E27FC236}">
                <a16:creationId xmlns:a16="http://schemas.microsoft.com/office/drawing/2014/main" id="{EFB5E4AB-B7A6-4612-B3E2-67703CC55133}"/>
              </a:ext>
            </a:extLst>
          </p:cNvPr>
          <p:cNvSpPr/>
          <p:nvPr/>
        </p:nvSpPr>
        <p:spPr>
          <a:xfrm rot="16200000">
            <a:off x="-3099620" y="3099620"/>
            <a:ext cx="6858000" cy="658760"/>
          </a:xfrm>
          <a:prstGeom prst="rect">
            <a:avLst/>
          </a:prstGeom>
          <a:solidFill>
            <a:srgbClr val="38D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i="1" dirty="0"/>
              <a:t>QUIZ!</a:t>
            </a:r>
          </a:p>
        </p:txBody>
      </p:sp>
      <p:sp>
        <p:nvSpPr>
          <p:cNvPr id="6" name="Content Placeholder 2">
            <a:extLst>
              <a:ext uri="{FF2B5EF4-FFF2-40B4-BE49-F238E27FC236}">
                <a16:creationId xmlns:a16="http://schemas.microsoft.com/office/drawing/2014/main" id="{AC9C67AD-EAA0-4DDC-9947-9213AA9424FB}"/>
              </a:ext>
            </a:extLst>
          </p:cNvPr>
          <p:cNvSpPr txBox="1">
            <a:spLocks/>
          </p:cNvSpPr>
          <p:nvPr/>
        </p:nvSpPr>
        <p:spPr>
          <a:xfrm>
            <a:off x="6246796" y="1589651"/>
            <a:ext cx="564040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Which pane is the editor (1), and which is the console (2)?</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6DB51119-B752-41FD-8FE4-8BE09142C731}"/>
              </a:ext>
            </a:extLst>
          </p:cNvPr>
          <p:cNvSpPr>
            <a:spLocks noGrp="1"/>
          </p:cNvSpPr>
          <p:nvPr>
            <p:ph type="sldNum" sz="quarter" idx="12"/>
          </p:nvPr>
        </p:nvSpPr>
        <p:spPr/>
        <p:txBody>
          <a:bodyPr/>
          <a:lstStyle/>
          <a:p>
            <a:fld id="{6D95AE55-B5F4-483D-AEFF-E8059F5502F5}" type="slidenum">
              <a:rPr lang="en-US" smtClean="0"/>
              <a:t>26</a:t>
            </a:fld>
            <a:endParaRPr lang="en-US"/>
          </a:p>
        </p:txBody>
      </p:sp>
      <p:grpSp>
        <p:nvGrpSpPr>
          <p:cNvPr id="7" name="Group 6">
            <a:extLst>
              <a:ext uri="{FF2B5EF4-FFF2-40B4-BE49-F238E27FC236}">
                <a16:creationId xmlns:a16="http://schemas.microsoft.com/office/drawing/2014/main" id="{46791B1A-6678-4269-8B85-99FAD5CF569B}"/>
              </a:ext>
            </a:extLst>
          </p:cNvPr>
          <p:cNvGrpSpPr/>
          <p:nvPr/>
        </p:nvGrpSpPr>
        <p:grpSpPr>
          <a:xfrm>
            <a:off x="6246796" y="2568083"/>
            <a:ext cx="5333079" cy="4153392"/>
            <a:chOff x="5502335" y="2732167"/>
            <a:chExt cx="6739674" cy="5248845"/>
          </a:xfrm>
        </p:grpSpPr>
        <p:pic>
          <p:nvPicPr>
            <p:cNvPr id="8" name="Picture 7">
              <a:extLst>
                <a:ext uri="{FF2B5EF4-FFF2-40B4-BE49-F238E27FC236}">
                  <a16:creationId xmlns:a16="http://schemas.microsoft.com/office/drawing/2014/main" id="{C7F3481B-95B4-4C38-A2CE-D821F4D3B17B}"/>
                </a:ext>
              </a:extLst>
            </p:cNvPr>
            <p:cNvPicPr>
              <a:picLocks noChangeAspect="1"/>
            </p:cNvPicPr>
            <p:nvPr/>
          </p:nvPicPr>
          <p:blipFill>
            <a:blip r:embed="rId2"/>
            <a:stretch>
              <a:fillRect/>
            </a:stretch>
          </p:blipFill>
          <p:spPr>
            <a:xfrm>
              <a:off x="5502335" y="2732167"/>
              <a:ext cx="6739674" cy="5248845"/>
            </a:xfrm>
            <a:prstGeom prst="rect">
              <a:avLst/>
            </a:prstGeom>
          </p:spPr>
        </p:pic>
        <p:pic>
          <p:nvPicPr>
            <p:cNvPr id="9" name="Picture 8">
              <a:extLst>
                <a:ext uri="{FF2B5EF4-FFF2-40B4-BE49-F238E27FC236}">
                  <a16:creationId xmlns:a16="http://schemas.microsoft.com/office/drawing/2014/main" id="{55FE1102-F2BF-4394-9643-55A8BE352B12}"/>
                </a:ext>
              </a:extLst>
            </p:cNvPr>
            <p:cNvPicPr>
              <a:picLocks noChangeAspect="1"/>
            </p:cNvPicPr>
            <p:nvPr/>
          </p:nvPicPr>
          <p:blipFill>
            <a:blip r:embed="rId3"/>
            <a:stretch>
              <a:fillRect/>
            </a:stretch>
          </p:blipFill>
          <p:spPr>
            <a:xfrm>
              <a:off x="7850187" y="3613546"/>
              <a:ext cx="590411" cy="211942"/>
            </a:xfrm>
            <a:prstGeom prst="rect">
              <a:avLst/>
            </a:prstGeom>
          </p:spPr>
        </p:pic>
      </p:grpSp>
      <p:sp>
        <p:nvSpPr>
          <p:cNvPr id="10" name="Rectangle 9">
            <a:extLst>
              <a:ext uri="{FF2B5EF4-FFF2-40B4-BE49-F238E27FC236}">
                <a16:creationId xmlns:a16="http://schemas.microsoft.com/office/drawing/2014/main" id="{07F08E00-BC61-402A-9832-F33AF3615A28}"/>
              </a:ext>
            </a:extLst>
          </p:cNvPr>
          <p:cNvSpPr/>
          <p:nvPr/>
        </p:nvSpPr>
        <p:spPr>
          <a:xfrm>
            <a:off x="6246796" y="3028950"/>
            <a:ext cx="3001979" cy="2057400"/>
          </a:xfrm>
          <a:prstGeom prst="rect">
            <a:avLst/>
          </a:prstGeom>
          <a:noFill/>
          <a:ln w="1143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b="1" dirty="0">
                <a:solidFill>
                  <a:schemeClr val="accent6">
                    <a:lumMod val="50000"/>
                  </a:schemeClr>
                </a:solidFill>
              </a:rPr>
              <a:t>(1a)editor</a:t>
            </a:r>
          </a:p>
        </p:txBody>
      </p:sp>
      <p:sp>
        <p:nvSpPr>
          <p:cNvPr id="11" name="Rectangle 10">
            <a:extLst>
              <a:ext uri="{FF2B5EF4-FFF2-40B4-BE49-F238E27FC236}">
                <a16:creationId xmlns:a16="http://schemas.microsoft.com/office/drawing/2014/main" id="{67E11DC4-977F-49C6-BB48-B954C2B32DC5}"/>
              </a:ext>
            </a:extLst>
          </p:cNvPr>
          <p:cNvSpPr/>
          <p:nvPr/>
        </p:nvSpPr>
        <p:spPr>
          <a:xfrm>
            <a:off x="9248776" y="3028950"/>
            <a:ext cx="2331100" cy="2057400"/>
          </a:xfrm>
          <a:prstGeom prst="rect">
            <a:avLst/>
          </a:prstGeom>
          <a:noFill/>
          <a:ln w="1143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2" name="Rectangle 11">
            <a:extLst>
              <a:ext uri="{FF2B5EF4-FFF2-40B4-BE49-F238E27FC236}">
                <a16:creationId xmlns:a16="http://schemas.microsoft.com/office/drawing/2014/main" id="{5553DAED-FA03-4628-8E2F-BA668754C8CA}"/>
              </a:ext>
            </a:extLst>
          </p:cNvPr>
          <p:cNvSpPr/>
          <p:nvPr/>
        </p:nvSpPr>
        <p:spPr>
          <a:xfrm>
            <a:off x="6246795" y="5086350"/>
            <a:ext cx="3001979" cy="1586181"/>
          </a:xfrm>
          <a:prstGeom prst="rect">
            <a:avLst/>
          </a:prstGeom>
          <a:noFill/>
          <a:ln w="1143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accent6">
                    <a:lumMod val="50000"/>
                  </a:schemeClr>
                </a:solidFill>
              </a:rPr>
              <a:t>(2c)console</a:t>
            </a:r>
            <a:endParaRPr lang="en-US" sz="1200" b="1" dirty="0">
              <a:solidFill>
                <a:schemeClr val="accent6">
                  <a:lumMod val="50000"/>
                </a:schemeClr>
              </a:solidFill>
            </a:endParaRPr>
          </a:p>
        </p:txBody>
      </p:sp>
      <p:sp>
        <p:nvSpPr>
          <p:cNvPr id="13" name="Rectangle 12">
            <a:extLst>
              <a:ext uri="{FF2B5EF4-FFF2-40B4-BE49-F238E27FC236}">
                <a16:creationId xmlns:a16="http://schemas.microsoft.com/office/drawing/2014/main" id="{0632FF9F-3F35-47F6-8DDF-D06B9C296712}"/>
              </a:ext>
            </a:extLst>
          </p:cNvPr>
          <p:cNvSpPr/>
          <p:nvPr/>
        </p:nvSpPr>
        <p:spPr>
          <a:xfrm>
            <a:off x="9248775" y="5086350"/>
            <a:ext cx="2331100" cy="1586181"/>
          </a:xfrm>
          <a:prstGeom prst="rect">
            <a:avLst/>
          </a:prstGeom>
          <a:noFill/>
          <a:ln w="1143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pic>
        <p:nvPicPr>
          <p:cNvPr id="14" name="Graphic 13" descr="Checkmark">
            <a:extLst>
              <a:ext uri="{FF2B5EF4-FFF2-40B4-BE49-F238E27FC236}">
                <a16:creationId xmlns:a16="http://schemas.microsoft.com/office/drawing/2014/main" id="{964A962A-F0DD-4889-915B-FE8C374018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14379" y="2241821"/>
            <a:ext cx="914400" cy="914400"/>
          </a:xfrm>
          <a:prstGeom prst="rect">
            <a:avLst/>
          </a:prstGeom>
        </p:spPr>
      </p:pic>
    </p:spTree>
    <p:extLst>
      <p:ext uri="{BB962C8B-B14F-4D97-AF65-F5344CB8AC3E}">
        <p14:creationId xmlns:p14="http://schemas.microsoft.com/office/powerpoint/2010/main" val="2080482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7EBE7-BEF3-2D10-4594-F29C13426520}"/>
              </a:ext>
            </a:extLst>
          </p:cNvPr>
          <p:cNvSpPr>
            <a:spLocks noGrp="1"/>
          </p:cNvSpPr>
          <p:nvPr>
            <p:ph type="title"/>
          </p:nvPr>
        </p:nvSpPr>
        <p:spPr/>
        <p:txBody>
          <a:bodyPr/>
          <a:lstStyle/>
          <a:p>
            <a:r>
              <a:rPr lang="en-US" dirty="0"/>
              <a:t>To Open R</a:t>
            </a:r>
          </a:p>
        </p:txBody>
      </p:sp>
      <p:sp>
        <p:nvSpPr>
          <p:cNvPr id="3" name="Content Placeholder 2">
            <a:extLst>
              <a:ext uri="{FF2B5EF4-FFF2-40B4-BE49-F238E27FC236}">
                <a16:creationId xmlns:a16="http://schemas.microsoft.com/office/drawing/2014/main" id="{A0274A2D-0EAF-5C67-07CB-18DE9DF45492}"/>
              </a:ext>
            </a:extLst>
          </p:cNvPr>
          <p:cNvSpPr>
            <a:spLocks noGrp="1"/>
          </p:cNvSpPr>
          <p:nvPr>
            <p:ph idx="1"/>
          </p:nvPr>
        </p:nvSpPr>
        <p:spPr>
          <a:xfrm>
            <a:off x="2808596" y="2068649"/>
            <a:ext cx="4139153" cy="1490097"/>
          </a:xfrm>
        </p:spPr>
        <p:txBody>
          <a:bodyPr>
            <a:normAutofit/>
          </a:bodyPr>
          <a:lstStyle/>
          <a:p>
            <a:pPr marL="0" indent="0">
              <a:buNone/>
            </a:pPr>
            <a:r>
              <a:rPr lang="en-US" dirty="0"/>
              <a:t>Open this</a:t>
            </a:r>
          </a:p>
          <a:p>
            <a:pPr marL="0" indent="0">
              <a:buNone/>
            </a:pPr>
            <a:r>
              <a:rPr lang="en-US" dirty="0"/>
              <a:t>        Not this </a:t>
            </a:r>
          </a:p>
        </p:txBody>
      </p:sp>
      <p:grpSp>
        <p:nvGrpSpPr>
          <p:cNvPr id="9" name="Group 8">
            <a:extLst>
              <a:ext uri="{FF2B5EF4-FFF2-40B4-BE49-F238E27FC236}">
                <a16:creationId xmlns:a16="http://schemas.microsoft.com/office/drawing/2014/main" id="{A0F43E94-C10C-6262-BD0C-DB4C6A618BFB}"/>
              </a:ext>
            </a:extLst>
          </p:cNvPr>
          <p:cNvGrpSpPr/>
          <p:nvPr/>
        </p:nvGrpSpPr>
        <p:grpSpPr>
          <a:xfrm>
            <a:off x="663425" y="1822188"/>
            <a:ext cx="1786313" cy="2297130"/>
            <a:chOff x="1004512" y="1617391"/>
            <a:chExt cx="1786313" cy="2297130"/>
          </a:xfrm>
        </p:grpSpPr>
        <p:pic>
          <p:nvPicPr>
            <p:cNvPr id="7" name="Picture 6" descr="A blue circle with a white letter r&#10;&#10;Description automatically generated">
              <a:extLst>
                <a:ext uri="{FF2B5EF4-FFF2-40B4-BE49-F238E27FC236}">
                  <a16:creationId xmlns:a16="http://schemas.microsoft.com/office/drawing/2014/main" id="{F6E4ED8B-03E0-CB9B-01F8-90F03E966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512" y="1617391"/>
              <a:ext cx="1786313" cy="1787754"/>
            </a:xfrm>
            <a:prstGeom prst="rect">
              <a:avLst/>
            </a:prstGeom>
          </p:spPr>
        </p:pic>
        <p:sp>
          <p:nvSpPr>
            <p:cNvPr id="8" name="TextBox 7">
              <a:extLst>
                <a:ext uri="{FF2B5EF4-FFF2-40B4-BE49-F238E27FC236}">
                  <a16:creationId xmlns:a16="http://schemas.microsoft.com/office/drawing/2014/main" id="{E10458D2-7004-95CF-4E03-FCFFE3709515}"/>
                </a:ext>
              </a:extLst>
            </p:cNvPr>
            <p:cNvSpPr txBox="1"/>
            <p:nvPr/>
          </p:nvSpPr>
          <p:spPr>
            <a:xfrm>
              <a:off x="1270554" y="3452856"/>
              <a:ext cx="1255827" cy="461665"/>
            </a:xfrm>
            <a:prstGeom prst="rect">
              <a:avLst/>
            </a:prstGeom>
            <a:noFill/>
          </p:spPr>
          <p:txBody>
            <a:bodyPr wrap="square" rtlCol="0">
              <a:spAutoFit/>
            </a:bodyPr>
            <a:lstStyle/>
            <a:p>
              <a:pPr algn="ctr"/>
              <a:r>
                <a:rPr lang="en-US" sz="2400" b="1" dirty="0">
                  <a:effectLst>
                    <a:outerShdw blurRad="50800" dist="38100" dir="2700000" algn="tl" rotWithShape="0">
                      <a:prstClr val="black">
                        <a:alpha val="40000"/>
                      </a:prstClr>
                    </a:outerShdw>
                  </a:effectLst>
                </a:rPr>
                <a:t>RStudio </a:t>
              </a:r>
            </a:p>
          </p:txBody>
        </p:sp>
      </p:grpSp>
      <p:grpSp>
        <p:nvGrpSpPr>
          <p:cNvPr id="11" name="Group 10">
            <a:extLst>
              <a:ext uri="{FF2B5EF4-FFF2-40B4-BE49-F238E27FC236}">
                <a16:creationId xmlns:a16="http://schemas.microsoft.com/office/drawing/2014/main" id="{2308E0B9-3F6C-3A4D-C80B-F5DAB1948A68}"/>
              </a:ext>
            </a:extLst>
          </p:cNvPr>
          <p:cNvGrpSpPr/>
          <p:nvPr/>
        </p:nvGrpSpPr>
        <p:grpSpPr>
          <a:xfrm>
            <a:off x="5143665" y="1593777"/>
            <a:ext cx="2200359" cy="2189360"/>
            <a:chOff x="9508713" y="2114550"/>
            <a:chExt cx="2200359" cy="2189360"/>
          </a:xfrm>
        </p:grpSpPr>
        <p:pic>
          <p:nvPicPr>
            <p:cNvPr id="5" name="Picture 4" descr="A blue and grey logo&#10;&#10;Description automatically generated">
              <a:extLst>
                <a:ext uri="{FF2B5EF4-FFF2-40B4-BE49-F238E27FC236}">
                  <a16:creationId xmlns:a16="http://schemas.microsoft.com/office/drawing/2014/main" id="{49156C34-1671-8B43-04FF-991B054259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08713" y="2114550"/>
              <a:ext cx="2200359" cy="1704975"/>
            </a:xfrm>
            <a:prstGeom prst="rect">
              <a:avLst/>
            </a:prstGeom>
          </p:spPr>
        </p:pic>
        <p:sp>
          <p:nvSpPr>
            <p:cNvPr id="10" name="TextBox 9">
              <a:extLst>
                <a:ext uri="{FF2B5EF4-FFF2-40B4-BE49-F238E27FC236}">
                  <a16:creationId xmlns:a16="http://schemas.microsoft.com/office/drawing/2014/main" id="{DB627BF8-8CC5-C431-B25D-D6899519F2DB}"/>
                </a:ext>
              </a:extLst>
            </p:cNvPr>
            <p:cNvSpPr txBox="1"/>
            <p:nvPr/>
          </p:nvSpPr>
          <p:spPr>
            <a:xfrm>
              <a:off x="10064288" y="3842245"/>
              <a:ext cx="1255827" cy="461665"/>
            </a:xfrm>
            <a:prstGeom prst="rect">
              <a:avLst/>
            </a:prstGeom>
            <a:noFill/>
          </p:spPr>
          <p:txBody>
            <a:bodyPr wrap="square" rtlCol="0">
              <a:spAutoFit/>
            </a:bodyPr>
            <a:lstStyle/>
            <a:p>
              <a:pPr algn="ctr"/>
              <a:r>
                <a:rPr lang="en-US" sz="2400" b="1" dirty="0">
                  <a:effectLst>
                    <a:outerShdw blurRad="50800" dist="38100" dir="2700000" algn="tl" rotWithShape="0">
                      <a:prstClr val="black">
                        <a:alpha val="40000"/>
                      </a:prstClr>
                    </a:outerShdw>
                  </a:effectLst>
                </a:rPr>
                <a:t>R 4.4.3</a:t>
              </a:r>
            </a:p>
          </p:txBody>
        </p:sp>
      </p:grpSp>
      <p:cxnSp>
        <p:nvCxnSpPr>
          <p:cNvPr id="12" name="Straight Connector 11">
            <a:extLst>
              <a:ext uri="{FF2B5EF4-FFF2-40B4-BE49-F238E27FC236}">
                <a16:creationId xmlns:a16="http://schemas.microsoft.com/office/drawing/2014/main" id="{DDDE8EE2-0535-A5C0-2BA4-CA1D6F2FB9FC}"/>
              </a:ext>
            </a:extLst>
          </p:cNvPr>
          <p:cNvCxnSpPr/>
          <p:nvPr/>
        </p:nvCxnSpPr>
        <p:spPr>
          <a:xfrm>
            <a:off x="1299410" y="5688534"/>
            <a:ext cx="4292867" cy="0"/>
          </a:xfrm>
          <a:prstGeom prst="line">
            <a:avLst/>
          </a:prstGeom>
          <a:ln>
            <a:solidFill>
              <a:srgbClr val="A758FB"/>
            </a:solidFill>
          </a:ln>
          <a:effectLst>
            <a:glow rad="63500">
              <a:srgbClr val="A758FB">
                <a:alpha val="40000"/>
              </a:srgbClr>
            </a:glow>
          </a:effectLst>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300F25B-7AA6-BE0F-490D-14C7E41C76DF}"/>
              </a:ext>
            </a:extLst>
          </p:cNvPr>
          <p:cNvSpPr txBox="1"/>
          <p:nvPr/>
        </p:nvSpPr>
        <p:spPr>
          <a:xfrm>
            <a:off x="860639" y="4848724"/>
            <a:ext cx="6094428" cy="830997"/>
          </a:xfrm>
          <a:prstGeom prst="rect">
            <a:avLst/>
          </a:prstGeom>
          <a:noFill/>
        </p:spPr>
        <p:txBody>
          <a:bodyPr wrap="square">
            <a:spAutoFit/>
          </a:bodyPr>
          <a:lstStyle/>
          <a:p>
            <a:r>
              <a:rPr lang="en-US" sz="2400" dirty="0"/>
              <a:t>From now on, open RStudio</a:t>
            </a:r>
          </a:p>
          <a:p>
            <a:pPr lvl="1"/>
            <a:r>
              <a:rPr lang="en-US" sz="2400" dirty="0"/>
              <a:t>Easiest to double click the .</a:t>
            </a:r>
            <a:r>
              <a:rPr lang="en-US" sz="2400" dirty="0" err="1"/>
              <a:t>Rproj</a:t>
            </a:r>
            <a:r>
              <a:rPr lang="en-US" sz="2400" dirty="0"/>
              <a:t> file</a:t>
            </a:r>
          </a:p>
        </p:txBody>
      </p:sp>
      <p:sp>
        <p:nvSpPr>
          <p:cNvPr id="18" name="Arc 17">
            <a:extLst>
              <a:ext uri="{FF2B5EF4-FFF2-40B4-BE49-F238E27FC236}">
                <a16:creationId xmlns:a16="http://schemas.microsoft.com/office/drawing/2014/main" id="{CC0AFE90-AA66-CD36-7359-3B07F5878D22}"/>
              </a:ext>
            </a:extLst>
          </p:cNvPr>
          <p:cNvSpPr/>
          <p:nvPr/>
        </p:nvSpPr>
        <p:spPr>
          <a:xfrm>
            <a:off x="2185294" y="1642409"/>
            <a:ext cx="1590331" cy="852480"/>
          </a:xfrm>
          <a:prstGeom prst="arc">
            <a:avLst>
              <a:gd name="adj1" fmla="val 11092691"/>
              <a:gd name="adj2" fmla="val 0"/>
            </a:avLst>
          </a:prstGeom>
          <a:ln w="88900">
            <a:solidFill>
              <a:schemeClr val="accent6"/>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97CC0BB6-21AA-384F-D99B-09772AB19077}"/>
              </a:ext>
            </a:extLst>
          </p:cNvPr>
          <p:cNvSpPr/>
          <p:nvPr/>
        </p:nvSpPr>
        <p:spPr>
          <a:xfrm flipH="1" flipV="1">
            <a:off x="3978100" y="2680772"/>
            <a:ext cx="1590331" cy="617231"/>
          </a:xfrm>
          <a:prstGeom prst="arc">
            <a:avLst>
              <a:gd name="adj1" fmla="val 11092691"/>
              <a:gd name="adj2" fmla="val 0"/>
            </a:avLst>
          </a:prstGeom>
          <a:ln w="8890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4DFB517B-2A21-FB99-6539-BCC36624B5B2}"/>
              </a:ext>
            </a:extLst>
          </p:cNvPr>
          <p:cNvSpPr txBox="1"/>
          <p:nvPr/>
        </p:nvSpPr>
        <p:spPr>
          <a:xfrm>
            <a:off x="8081090" y="1802222"/>
            <a:ext cx="3863259" cy="1384995"/>
          </a:xfrm>
          <a:prstGeom prst="rect">
            <a:avLst/>
          </a:prstGeom>
          <a:noFill/>
          <a:ln>
            <a:solidFill>
              <a:schemeClr val="tx1"/>
            </a:solidFill>
          </a:ln>
        </p:spPr>
        <p:txBody>
          <a:bodyPr wrap="square" rtlCol="0">
            <a:spAutoFit/>
          </a:bodyPr>
          <a:lstStyle/>
          <a:p>
            <a:r>
              <a:rPr lang="en-US" sz="2800" dirty="0"/>
              <a:t>Going forward, when we say “Open R”, this will mean RStudio</a:t>
            </a:r>
          </a:p>
        </p:txBody>
      </p:sp>
    </p:spTree>
    <p:extLst>
      <p:ext uri="{BB962C8B-B14F-4D97-AF65-F5344CB8AC3E}">
        <p14:creationId xmlns:p14="http://schemas.microsoft.com/office/powerpoint/2010/main" val="220006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animBg="1"/>
      <p:bldP spid="2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C3818-F8FD-45EF-BBA7-CB82AF6DED03}"/>
              </a:ext>
            </a:extLst>
          </p:cNvPr>
          <p:cNvSpPr>
            <a:spLocks noGrp="1"/>
          </p:cNvSpPr>
          <p:nvPr>
            <p:ph type="title"/>
          </p:nvPr>
        </p:nvSpPr>
        <p:spPr/>
        <p:txBody>
          <a:bodyPr/>
          <a:lstStyle/>
          <a:p>
            <a:r>
              <a:rPr lang="en-US" dirty="0"/>
              <a:t>RStudio</a:t>
            </a:r>
          </a:p>
        </p:txBody>
      </p:sp>
      <p:sp>
        <p:nvSpPr>
          <p:cNvPr id="3" name="Content Placeholder 2">
            <a:extLst>
              <a:ext uri="{FF2B5EF4-FFF2-40B4-BE49-F238E27FC236}">
                <a16:creationId xmlns:a16="http://schemas.microsoft.com/office/drawing/2014/main" id="{06E70453-8E3A-4448-8EA7-4D6F6DA329AF}"/>
              </a:ext>
            </a:extLst>
          </p:cNvPr>
          <p:cNvSpPr>
            <a:spLocks noGrp="1"/>
          </p:cNvSpPr>
          <p:nvPr>
            <p:ph idx="1"/>
          </p:nvPr>
        </p:nvSpPr>
        <p:spPr>
          <a:xfrm>
            <a:off x="350874" y="1825625"/>
            <a:ext cx="5954234" cy="4755928"/>
          </a:xfrm>
        </p:spPr>
        <p:txBody>
          <a:bodyPr>
            <a:normAutofit/>
          </a:bodyPr>
          <a:lstStyle/>
          <a:p>
            <a:pPr marL="0" indent="0">
              <a:buNone/>
            </a:pPr>
            <a:r>
              <a:rPr lang="en-US" dirty="0"/>
              <a:t>You’ll see 4 panes. By default, they are: </a:t>
            </a:r>
          </a:p>
          <a:p>
            <a:pPr>
              <a:buFontTx/>
              <a:buChar char="-"/>
            </a:pPr>
            <a:r>
              <a:rPr lang="en-US" b="1" i="1" dirty="0"/>
              <a:t>Script editor</a:t>
            </a:r>
            <a:r>
              <a:rPr lang="en-US" dirty="0"/>
              <a:t> in top left where you can write code before evaluating it, </a:t>
            </a:r>
          </a:p>
          <a:p>
            <a:pPr>
              <a:buFontTx/>
              <a:buChar char="-"/>
            </a:pPr>
            <a:r>
              <a:rPr lang="en-US" b="1" i="1" dirty="0"/>
              <a:t>Console</a:t>
            </a:r>
            <a:r>
              <a:rPr lang="en-US" dirty="0"/>
              <a:t> in bottom left where code is evaluated and output is seen,</a:t>
            </a:r>
          </a:p>
          <a:p>
            <a:pPr>
              <a:buFontTx/>
              <a:buChar char="-"/>
            </a:pPr>
            <a:r>
              <a:rPr lang="en-US" b="1" i="1" dirty="0"/>
              <a:t>Environment</a:t>
            </a:r>
            <a:r>
              <a:rPr lang="en-US" dirty="0"/>
              <a:t> in top right shows  variables/</a:t>
            </a:r>
            <a:r>
              <a:rPr lang="en-US" dirty="0" err="1"/>
              <a:t>dataframes</a:t>
            </a:r>
            <a:r>
              <a:rPr lang="en-US" dirty="0"/>
              <a:t> (click on them to open and view!),</a:t>
            </a:r>
          </a:p>
          <a:p>
            <a:pPr>
              <a:buFontTx/>
              <a:buChar char="-"/>
            </a:pPr>
            <a:r>
              <a:rPr lang="en-US" b="1" i="1" dirty="0"/>
              <a:t>Plot/Help </a:t>
            </a:r>
            <a:r>
              <a:rPr lang="en-US" dirty="0"/>
              <a:t>area in bottom right. </a:t>
            </a:r>
          </a:p>
          <a:p>
            <a:endParaRPr lang="en-US" dirty="0"/>
          </a:p>
        </p:txBody>
      </p:sp>
      <p:sp>
        <p:nvSpPr>
          <p:cNvPr id="4" name="Slide Number Placeholder 3">
            <a:extLst>
              <a:ext uri="{FF2B5EF4-FFF2-40B4-BE49-F238E27FC236}">
                <a16:creationId xmlns:a16="http://schemas.microsoft.com/office/drawing/2014/main" id="{62B8A37B-AF31-4F6E-8C57-735CB0C08AC8}"/>
              </a:ext>
            </a:extLst>
          </p:cNvPr>
          <p:cNvSpPr>
            <a:spLocks noGrp="1"/>
          </p:cNvSpPr>
          <p:nvPr>
            <p:ph type="sldNum" sz="quarter" idx="12"/>
          </p:nvPr>
        </p:nvSpPr>
        <p:spPr/>
        <p:txBody>
          <a:bodyPr/>
          <a:lstStyle/>
          <a:p>
            <a:fld id="{6D95AE55-B5F4-483D-AEFF-E8059F5502F5}" type="slidenum">
              <a:rPr lang="en-US" smtClean="0"/>
              <a:t>4</a:t>
            </a:fld>
            <a:endParaRPr lang="en-US"/>
          </a:p>
        </p:txBody>
      </p:sp>
      <p:pic>
        <p:nvPicPr>
          <p:cNvPr id="1026" name="Picture 2">
            <a:extLst>
              <a:ext uri="{FF2B5EF4-FFF2-40B4-BE49-F238E27FC236}">
                <a16:creationId xmlns:a16="http://schemas.microsoft.com/office/drawing/2014/main" id="{F4504242-8FE8-490D-9048-34E7D44E6F9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356706" y="1690688"/>
            <a:ext cx="5823933" cy="37858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B111E0C-93F6-40A2-AAE0-35A7B116D6E5}"/>
              </a:ext>
            </a:extLst>
          </p:cNvPr>
          <p:cNvSpPr txBox="1"/>
          <p:nvPr/>
        </p:nvSpPr>
        <p:spPr>
          <a:xfrm>
            <a:off x="6676103" y="5624052"/>
            <a:ext cx="5014452" cy="523220"/>
          </a:xfrm>
          <a:prstGeom prst="rect">
            <a:avLst/>
          </a:prstGeom>
          <a:noFill/>
        </p:spPr>
        <p:txBody>
          <a:bodyPr wrap="square" rtlCol="0">
            <a:spAutoFit/>
          </a:bodyPr>
          <a:lstStyle/>
          <a:p>
            <a:r>
              <a:rPr lang="en-US" sz="1400" dirty="0"/>
              <a:t>gif: https://www.pipinghotdata.com/posts/2020-09-07-introducing-the-rstudio-ide-and-r-markdown/</a:t>
            </a:r>
          </a:p>
        </p:txBody>
      </p:sp>
    </p:spTree>
    <p:extLst>
      <p:ext uri="{BB962C8B-B14F-4D97-AF65-F5344CB8AC3E}">
        <p14:creationId xmlns:p14="http://schemas.microsoft.com/office/powerpoint/2010/main" val="711052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ED3643-8419-44EF-878F-2D3A393E6158}"/>
              </a:ext>
            </a:extLst>
          </p:cNvPr>
          <p:cNvSpPr>
            <a:spLocks noGrp="1"/>
          </p:cNvSpPr>
          <p:nvPr>
            <p:ph type="sldNum" sz="quarter" idx="12"/>
          </p:nvPr>
        </p:nvSpPr>
        <p:spPr/>
        <p:txBody>
          <a:bodyPr/>
          <a:lstStyle/>
          <a:p>
            <a:fld id="{6D95AE55-B5F4-483D-AEFF-E8059F5502F5}" type="slidenum">
              <a:rPr lang="en-US" smtClean="0"/>
              <a:t>5</a:t>
            </a:fld>
            <a:endParaRPr lang="en-US"/>
          </a:p>
        </p:txBody>
      </p:sp>
      <p:sp>
        <p:nvSpPr>
          <p:cNvPr id="3" name="Slide Number Placeholder 3">
            <a:extLst>
              <a:ext uri="{FF2B5EF4-FFF2-40B4-BE49-F238E27FC236}">
                <a16:creationId xmlns:a16="http://schemas.microsoft.com/office/drawing/2014/main" id="{F9286A63-A4AB-4479-84F2-D50F530F7F91}"/>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D95AE55-B5F4-483D-AEFF-E8059F5502F5}" type="slidenum">
              <a:rPr lang="en-US" smtClean="0"/>
              <a:pPr/>
              <a:t>5</a:t>
            </a:fld>
            <a:endParaRPr lang="en-US"/>
          </a:p>
        </p:txBody>
      </p:sp>
      <p:pic>
        <p:nvPicPr>
          <p:cNvPr id="4" name="Picture 3">
            <a:extLst>
              <a:ext uri="{FF2B5EF4-FFF2-40B4-BE49-F238E27FC236}">
                <a16:creationId xmlns:a16="http://schemas.microsoft.com/office/drawing/2014/main" id="{D1143574-92F8-43BF-8A3A-FA2947850D0A}"/>
              </a:ext>
            </a:extLst>
          </p:cNvPr>
          <p:cNvPicPr>
            <a:picLocks noChangeAspect="1"/>
          </p:cNvPicPr>
          <p:nvPr/>
        </p:nvPicPr>
        <p:blipFill>
          <a:blip r:embed="rId3"/>
          <a:stretch>
            <a:fillRect/>
          </a:stretch>
        </p:blipFill>
        <p:spPr>
          <a:xfrm>
            <a:off x="2435051" y="0"/>
            <a:ext cx="8035119" cy="6858000"/>
          </a:xfrm>
          <a:prstGeom prst="rect">
            <a:avLst/>
          </a:prstGeom>
        </p:spPr>
      </p:pic>
      <p:sp>
        <p:nvSpPr>
          <p:cNvPr id="5" name="Content Placeholder 2">
            <a:extLst>
              <a:ext uri="{FF2B5EF4-FFF2-40B4-BE49-F238E27FC236}">
                <a16:creationId xmlns:a16="http://schemas.microsoft.com/office/drawing/2014/main" id="{F49453E0-5C85-4A75-80DE-F414B36C8BCE}"/>
              </a:ext>
            </a:extLst>
          </p:cNvPr>
          <p:cNvSpPr txBox="1">
            <a:spLocks/>
          </p:cNvSpPr>
          <p:nvPr/>
        </p:nvSpPr>
        <p:spPr>
          <a:xfrm>
            <a:off x="83569" y="2317710"/>
            <a:ext cx="2458662" cy="2088628"/>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i="1" dirty="0"/>
              <a:t>Line</a:t>
            </a:r>
            <a:r>
              <a:rPr lang="en-US" dirty="0"/>
              <a:t> – In script section each command has its own line. Lines must be complete bits of code otherwise they won’t evaluate (to wrap an incomplete chunk of code to the next line, it must end in a comma or something similar)</a:t>
            </a:r>
          </a:p>
        </p:txBody>
      </p:sp>
      <p:sp>
        <p:nvSpPr>
          <p:cNvPr id="6" name="Content Placeholder 2">
            <a:extLst>
              <a:ext uri="{FF2B5EF4-FFF2-40B4-BE49-F238E27FC236}">
                <a16:creationId xmlns:a16="http://schemas.microsoft.com/office/drawing/2014/main" id="{7CF68CC1-2BA5-4EE4-8477-DE1D45A8D052}"/>
              </a:ext>
            </a:extLst>
          </p:cNvPr>
          <p:cNvSpPr txBox="1">
            <a:spLocks/>
          </p:cNvSpPr>
          <p:nvPr/>
        </p:nvSpPr>
        <p:spPr>
          <a:xfrm>
            <a:off x="15932" y="4571154"/>
            <a:ext cx="2526299" cy="196680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i="1" dirty="0"/>
              <a:t>Console</a:t>
            </a:r>
            <a:r>
              <a:rPr lang="en-US" dirty="0"/>
              <a:t> – The bottom part of the program where you can enter code to be run and where executed code is shown</a:t>
            </a:r>
          </a:p>
        </p:txBody>
      </p:sp>
      <p:sp>
        <p:nvSpPr>
          <p:cNvPr id="7" name="Content Placeholder 2">
            <a:extLst>
              <a:ext uri="{FF2B5EF4-FFF2-40B4-BE49-F238E27FC236}">
                <a16:creationId xmlns:a16="http://schemas.microsoft.com/office/drawing/2014/main" id="{0F1831F6-9007-4CBB-A57C-8B5565EC6FDE}"/>
              </a:ext>
            </a:extLst>
          </p:cNvPr>
          <p:cNvSpPr txBox="1">
            <a:spLocks/>
          </p:cNvSpPr>
          <p:nvPr/>
        </p:nvSpPr>
        <p:spPr>
          <a:xfrm>
            <a:off x="137159" y="146320"/>
            <a:ext cx="2297891" cy="2140527"/>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i="1" dirty="0"/>
              <a:t>Script</a:t>
            </a:r>
            <a:r>
              <a:rPr lang="en-US" dirty="0"/>
              <a:t> – A collection of lines of code saved to a file that can be run line by line, or all at once, usually the file extension is .R</a:t>
            </a:r>
          </a:p>
          <a:p>
            <a:pPr marL="288925" lvl="1"/>
            <a:r>
              <a:rPr lang="en-US" dirty="0"/>
              <a:t>If you want to save the code to use it again, you must save it in a script file</a:t>
            </a:r>
          </a:p>
        </p:txBody>
      </p:sp>
      <p:grpSp>
        <p:nvGrpSpPr>
          <p:cNvPr id="8" name="Group 7">
            <a:extLst>
              <a:ext uri="{FF2B5EF4-FFF2-40B4-BE49-F238E27FC236}">
                <a16:creationId xmlns:a16="http://schemas.microsoft.com/office/drawing/2014/main" id="{22C44CF0-DCDE-4EBE-96E8-1780F8521DF4}"/>
              </a:ext>
            </a:extLst>
          </p:cNvPr>
          <p:cNvGrpSpPr/>
          <p:nvPr/>
        </p:nvGrpSpPr>
        <p:grpSpPr>
          <a:xfrm>
            <a:off x="2542233" y="340556"/>
            <a:ext cx="4893547" cy="3515090"/>
            <a:chOff x="2542233" y="393719"/>
            <a:chExt cx="4893547" cy="3515090"/>
          </a:xfrm>
        </p:grpSpPr>
        <p:sp>
          <p:nvSpPr>
            <p:cNvPr id="9" name="Rectangle 8">
              <a:extLst>
                <a:ext uri="{FF2B5EF4-FFF2-40B4-BE49-F238E27FC236}">
                  <a16:creationId xmlns:a16="http://schemas.microsoft.com/office/drawing/2014/main" id="{1862E289-A500-478D-9CF3-2AC0BC1D01CF}"/>
                </a:ext>
              </a:extLst>
            </p:cNvPr>
            <p:cNvSpPr/>
            <p:nvPr/>
          </p:nvSpPr>
          <p:spPr>
            <a:xfrm>
              <a:off x="2542233" y="799307"/>
              <a:ext cx="4893547" cy="3109502"/>
            </a:xfrm>
            <a:prstGeom prst="rect">
              <a:avLst/>
            </a:prstGeom>
            <a:noFill/>
            <a:ln w="7620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CA4D682-8E7E-47F3-A557-C78D9C785FD0}"/>
                </a:ext>
              </a:extLst>
            </p:cNvPr>
            <p:cNvSpPr/>
            <p:nvPr/>
          </p:nvSpPr>
          <p:spPr>
            <a:xfrm>
              <a:off x="2542233" y="393719"/>
              <a:ext cx="4893547" cy="405588"/>
            </a:xfrm>
            <a:prstGeom prst="rect">
              <a:avLst/>
            </a:prstGeom>
            <a:solidFill>
              <a:srgbClr val="6D24A4"/>
            </a:solidFill>
            <a:ln w="7620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Script Editor</a:t>
              </a:r>
              <a:endParaRPr lang="en-US" b="1" dirty="0"/>
            </a:p>
          </p:txBody>
        </p:sp>
      </p:grpSp>
      <p:grpSp>
        <p:nvGrpSpPr>
          <p:cNvPr id="11" name="Group 10">
            <a:extLst>
              <a:ext uri="{FF2B5EF4-FFF2-40B4-BE49-F238E27FC236}">
                <a16:creationId xmlns:a16="http://schemas.microsoft.com/office/drawing/2014/main" id="{B7558BBC-C105-41CD-8FD6-41203D50C642}"/>
              </a:ext>
            </a:extLst>
          </p:cNvPr>
          <p:cNvGrpSpPr/>
          <p:nvPr/>
        </p:nvGrpSpPr>
        <p:grpSpPr>
          <a:xfrm>
            <a:off x="2542233" y="3611118"/>
            <a:ext cx="4893547" cy="3170682"/>
            <a:chOff x="2542233" y="393719"/>
            <a:chExt cx="4893547" cy="3515090"/>
          </a:xfrm>
        </p:grpSpPr>
        <p:sp>
          <p:nvSpPr>
            <p:cNvPr id="12" name="Rectangle 11">
              <a:extLst>
                <a:ext uri="{FF2B5EF4-FFF2-40B4-BE49-F238E27FC236}">
                  <a16:creationId xmlns:a16="http://schemas.microsoft.com/office/drawing/2014/main" id="{69270850-B37F-46D3-853C-85587F983AB1}"/>
                </a:ext>
              </a:extLst>
            </p:cNvPr>
            <p:cNvSpPr/>
            <p:nvPr/>
          </p:nvSpPr>
          <p:spPr>
            <a:xfrm>
              <a:off x="2542233" y="799307"/>
              <a:ext cx="4893547" cy="3109502"/>
            </a:xfrm>
            <a:prstGeom prst="rect">
              <a:avLst/>
            </a:prstGeom>
            <a:noFill/>
            <a:ln w="7620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5991666-CA2D-4F6E-A545-2FAA18B8012E}"/>
                </a:ext>
              </a:extLst>
            </p:cNvPr>
            <p:cNvSpPr/>
            <p:nvPr/>
          </p:nvSpPr>
          <p:spPr>
            <a:xfrm>
              <a:off x="2542233" y="393719"/>
              <a:ext cx="4893547" cy="405588"/>
            </a:xfrm>
            <a:prstGeom prst="rect">
              <a:avLst/>
            </a:prstGeom>
            <a:solidFill>
              <a:srgbClr val="6D24A4"/>
            </a:solidFill>
            <a:ln w="7620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Console</a:t>
              </a:r>
              <a:endParaRPr lang="en-US" b="1" dirty="0"/>
            </a:p>
          </p:txBody>
        </p:sp>
      </p:grpSp>
      <p:pic>
        <p:nvPicPr>
          <p:cNvPr id="28" name="Picture 27">
            <a:extLst>
              <a:ext uri="{FF2B5EF4-FFF2-40B4-BE49-F238E27FC236}">
                <a16:creationId xmlns:a16="http://schemas.microsoft.com/office/drawing/2014/main" id="{064B7833-0D30-4E99-AF66-2EE90CCEE995}"/>
              </a:ext>
            </a:extLst>
          </p:cNvPr>
          <p:cNvPicPr>
            <a:picLocks noChangeAspect="1"/>
          </p:cNvPicPr>
          <p:nvPr/>
        </p:nvPicPr>
        <p:blipFill>
          <a:blip r:embed="rId4"/>
          <a:stretch>
            <a:fillRect/>
          </a:stretch>
        </p:blipFill>
        <p:spPr>
          <a:xfrm>
            <a:off x="7458494" y="3306012"/>
            <a:ext cx="2961745" cy="3415463"/>
          </a:xfrm>
          <a:prstGeom prst="rect">
            <a:avLst/>
          </a:prstGeom>
        </p:spPr>
      </p:pic>
      <p:cxnSp>
        <p:nvCxnSpPr>
          <p:cNvPr id="21" name="Straight Arrow Connector 20">
            <a:extLst>
              <a:ext uri="{FF2B5EF4-FFF2-40B4-BE49-F238E27FC236}">
                <a16:creationId xmlns:a16="http://schemas.microsoft.com/office/drawing/2014/main" id="{6EBB76AC-1D03-4D49-AB11-384052528ED2}"/>
              </a:ext>
            </a:extLst>
          </p:cNvPr>
          <p:cNvCxnSpPr>
            <a:cxnSpLocks/>
          </p:cNvCxnSpPr>
          <p:nvPr/>
        </p:nvCxnSpPr>
        <p:spPr>
          <a:xfrm>
            <a:off x="2444575" y="2795498"/>
            <a:ext cx="355252"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C1CE2F4A-B438-4A6D-96DC-F5912B5130D8}"/>
              </a:ext>
            </a:extLst>
          </p:cNvPr>
          <p:cNvGrpSpPr/>
          <p:nvPr/>
        </p:nvGrpSpPr>
        <p:grpSpPr>
          <a:xfrm>
            <a:off x="7508426" y="341858"/>
            <a:ext cx="2961744" cy="2983204"/>
            <a:chOff x="2542233" y="393719"/>
            <a:chExt cx="4893547" cy="3515090"/>
          </a:xfrm>
        </p:grpSpPr>
        <p:sp>
          <p:nvSpPr>
            <p:cNvPr id="18" name="Rectangle 17">
              <a:extLst>
                <a:ext uri="{FF2B5EF4-FFF2-40B4-BE49-F238E27FC236}">
                  <a16:creationId xmlns:a16="http://schemas.microsoft.com/office/drawing/2014/main" id="{20505FA1-46DE-4264-91A5-0AF982DA9B11}"/>
                </a:ext>
              </a:extLst>
            </p:cNvPr>
            <p:cNvSpPr/>
            <p:nvPr/>
          </p:nvSpPr>
          <p:spPr>
            <a:xfrm>
              <a:off x="2542233" y="799307"/>
              <a:ext cx="4893547" cy="3109502"/>
            </a:xfrm>
            <a:prstGeom prst="rect">
              <a:avLst/>
            </a:prstGeom>
            <a:noFill/>
            <a:ln w="7620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E9CFFCA-FDCA-41FC-9810-F6339BDC531F}"/>
                </a:ext>
              </a:extLst>
            </p:cNvPr>
            <p:cNvSpPr/>
            <p:nvPr/>
          </p:nvSpPr>
          <p:spPr>
            <a:xfrm>
              <a:off x="2542233" y="393719"/>
              <a:ext cx="4893547" cy="405588"/>
            </a:xfrm>
            <a:prstGeom prst="rect">
              <a:avLst/>
            </a:prstGeom>
            <a:solidFill>
              <a:srgbClr val="6D24A4"/>
            </a:solidFill>
            <a:ln w="7620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Environment</a:t>
              </a:r>
              <a:endParaRPr lang="en-US" b="1" dirty="0"/>
            </a:p>
          </p:txBody>
        </p:sp>
      </p:grpSp>
      <p:sp>
        <p:nvSpPr>
          <p:cNvPr id="22" name="Content Placeholder 2">
            <a:extLst>
              <a:ext uri="{FF2B5EF4-FFF2-40B4-BE49-F238E27FC236}">
                <a16:creationId xmlns:a16="http://schemas.microsoft.com/office/drawing/2014/main" id="{EABEA61D-8A99-46F6-8E54-E0CC73D5C30D}"/>
              </a:ext>
            </a:extLst>
          </p:cNvPr>
          <p:cNvSpPr txBox="1">
            <a:spLocks/>
          </p:cNvSpPr>
          <p:nvPr/>
        </p:nvSpPr>
        <p:spPr>
          <a:xfrm>
            <a:off x="10470170" y="596513"/>
            <a:ext cx="1721830" cy="20886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i="1" dirty="0"/>
              <a:t>Environment</a:t>
            </a:r>
            <a:r>
              <a:rPr lang="en-US" sz="1800" dirty="0"/>
              <a:t> – Shows all your variables.  If it’s a dataframe, it’s clickable</a:t>
            </a:r>
          </a:p>
        </p:txBody>
      </p:sp>
      <p:grpSp>
        <p:nvGrpSpPr>
          <p:cNvPr id="14" name="Group 13">
            <a:extLst>
              <a:ext uri="{FF2B5EF4-FFF2-40B4-BE49-F238E27FC236}">
                <a16:creationId xmlns:a16="http://schemas.microsoft.com/office/drawing/2014/main" id="{4231EF5D-E386-44E7-AC2D-20EA491B71D7}"/>
              </a:ext>
            </a:extLst>
          </p:cNvPr>
          <p:cNvGrpSpPr/>
          <p:nvPr/>
        </p:nvGrpSpPr>
        <p:grpSpPr>
          <a:xfrm>
            <a:off x="7435781" y="2852648"/>
            <a:ext cx="3034390" cy="3929152"/>
            <a:chOff x="2542233" y="393719"/>
            <a:chExt cx="4893547" cy="3515090"/>
          </a:xfrm>
        </p:grpSpPr>
        <p:sp>
          <p:nvSpPr>
            <p:cNvPr id="15" name="Rectangle 14">
              <a:extLst>
                <a:ext uri="{FF2B5EF4-FFF2-40B4-BE49-F238E27FC236}">
                  <a16:creationId xmlns:a16="http://schemas.microsoft.com/office/drawing/2014/main" id="{BC2146CB-BD78-42E6-A8F5-887DD777AF5D}"/>
                </a:ext>
              </a:extLst>
            </p:cNvPr>
            <p:cNvSpPr/>
            <p:nvPr/>
          </p:nvSpPr>
          <p:spPr>
            <a:xfrm>
              <a:off x="2542233" y="799307"/>
              <a:ext cx="4893547" cy="3109502"/>
            </a:xfrm>
            <a:prstGeom prst="rect">
              <a:avLst/>
            </a:prstGeom>
            <a:noFill/>
            <a:ln w="7620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24ACD02-E376-41B8-BE14-CAFAC7E07FA9}"/>
                </a:ext>
              </a:extLst>
            </p:cNvPr>
            <p:cNvSpPr/>
            <p:nvPr/>
          </p:nvSpPr>
          <p:spPr>
            <a:xfrm>
              <a:off x="2542233" y="393719"/>
              <a:ext cx="4893547" cy="405588"/>
            </a:xfrm>
            <a:prstGeom prst="rect">
              <a:avLst/>
            </a:prstGeom>
            <a:solidFill>
              <a:srgbClr val="6D24A4"/>
            </a:solidFill>
            <a:ln w="7620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Plots / Help</a:t>
              </a:r>
              <a:endParaRPr lang="en-US" b="1" dirty="0"/>
            </a:p>
          </p:txBody>
        </p:sp>
      </p:grpSp>
      <p:sp>
        <p:nvSpPr>
          <p:cNvPr id="23" name="Content Placeholder 2">
            <a:extLst>
              <a:ext uri="{FF2B5EF4-FFF2-40B4-BE49-F238E27FC236}">
                <a16:creationId xmlns:a16="http://schemas.microsoft.com/office/drawing/2014/main" id="{E2FA668E-4104-4411-BA12-FFBEF36F60CE}"/>
              </a:ext>
            </a:extLst>
          </p:cNvPr>
          <p:cNvSpPr txBox="1">
            <a:spLocks/>
          </p:cNvSpPr>
          <p:nvPr/>
        </p:nvSpPr>
        <p:spPr>
          <a:xfrm>
            <a:off x="10577352" y="3794042"/>
            <a:ext cx="1721830" cy="20886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i="1" dirty="0"/>
              <a:t>Plots</a:t>
            </a:r>
            <a:r>
              <a:rPr lang="en-US" sz="1800" dirty="0"/>
              <a:t> – Shows your recent plots.  </a:t>
            </a:r>
          </a:p>
          <a:p>
            <a:pPr marL="0" indent="0">
              <a:buNone/>
            </a:pPr>
            <a:endParaRPr lang="en-US" sz="1800" dirty="0"/>
          </a:p>
          <a:p>
            <a:pPr marL="0" indent="0">
              <a:buNone/>
            </a:pPr>
            <a:r>
              <a:rPr lang="en-US" sz="1800" b="1" i="1" dirty="0"/>
              <a:t>Help</a:t>
            </a:r>
            <a:r>
              <a:rPr lang="en-US" sz="1800" dirty="0"/>
              <a:t> – Access the help file for every function </a:t>
            </a:r>
          </a:p>
          <a:p>
            <a:pPr marL="0" indent="0">
              <a:buNone/>
            </a:pPr>
            <a:endParaRPr lang="en-US" sz="1800" dirty="0"/>
          </a:p>
        </p:txBody>
      </p:sp>
      <p:sp>
        <p:nvSpPr>
          <p:cNvPr id="20" name="TextBox 19">
            <a:extLst>
              <a:ext uri="{FF2B5EF4-FFF2-40B4-BE49-F238E27FC236}">
                <a16:creationId xmlns:a16="http://schemas.microsoft.com/office/drawing/2014/main" id="{7F19B036-11CB-448C-93EA-938CD05D0799}"/>
              </a:ext>
            </a:extLst>
          </p:cNvPr>
          <p:cNvSpPr txBox="1"/>
          <p:nvPr/>
        </p:nvSpPr>
        <p:spPr>
          <a:xfrm>
            <a:off x="10513722" y="2079874"/>
            <a:ext cx="1594709" cy="1477328"/>
          </a:xfrm>
          <a:prstGeom prst="rect">
            <a:avLst/>
          </a:prstGeom>
          <a:noFill/>
        </p:spPr>
        <p:txBody>
          <a:bodyPr wrap="square" rtlCol="0">
            <a:spAutoFit/>
          </a:bodyPr>
          <a:lstStyle/>
          <a:p>
            <a:r>
              <a:rPr lang="en-US" b="1" i="1" dirty="0"/>
              <a:t>Project</a:t>
            </a:r>
            <a:r>
              <a:rPr lang="en-US" dirty="0"/>
              <a:t> – Shows which project you’re in. More on this later</a:t>
            </a:r>
          </a:p>
        </p:txBody>
      </p:sp>
      <p:grpSp>
        <p:nvGrpSpPr>
          <p:cNvPr id="25" name="Group 24">
            <a:extLst>
              <a:ext uri="{FF2B5EF4-FFF2-40B4-BE49-F238E27FC236}">
                <a16:creationId xmlns:a16="http://schemas.microsoft.com/office/drawing/2014/main" id="{19FF4825-382F-4627-AB0E-7D8245D73DE1}"/>
              </a:ext>
            </a:extLst>
          </p:cNvPr>
          <p:cNvGrpSpPr/>
          <p:nvPr/>
        </p:nvGrpSpPr>
        <p:grpSpPr>
          <a:xfrm rot="3876220">
            <a:off x="8865958" y="1439915"/>
            <a:ext cx="2267195" cy="567443"/>
            <a:chOff x="2615306" y="3880063"/>
            <a:chExt cx="1043246" cy="259822"/>
          </a:xfrm>
        </p:grpSpPr>
        <p:sp>
          <p:nvSpPr>
            <p:cNvPr id="26" name="Freeform: Shape 25">
              <a:extLst>
                <a:ext uri="{FF2B5EF4-FFF2-40B4-BE49-F238E27FC236}">
                  <a16:creationId xmlns:a16="http://schemas.microsoft.com/office/drawing/2014/main" id="{E9B322D8-4CB1-4FB5-8D9F-2A18BE5CDF46}"/>
                </a:ext>
              </a:extLst>
            </p:cNvPr>
            <p:cNvSpPr/>
            <p:nvPr/>
          </p:nvSpPr>
          <p:spPr>
            <a:xfrm>
              <a:off x="2682660" y="3931044"/>
              <a:ext cx="975892" cy="208841"/>
            </a:xfrm>
            <a:custGeom>
              <a:avLst/>
              <a:gdLst>
                <a:gd name="connsiteX0" fmla="*/ 0 w 3225521"/>
                <a:gd name="connsiteY0" fmla="*/ 0 h 1128876"/>
                <a:gd name="connsiteX1" fmla="*/ 1597688 w 3225521"/>
                <a:gd name="connsiteY1" fmla="*/ 954593 h 1128876"/>
                <a:gd name="connsiteX2" fmla="*/ 3225521 w 3225521"/>
                <a:gd name="connsiteY2" fmla="*/ 1125415 h 1128876"/>
                <a:gd name="connsiteX0" fmla="*/ 0 w 3225521"/>
                <a:gd name="connsiteY0" fmla="*/ 0 h 1125498"/>
                <a:gd name="connsiteX1" fmla="*/ 1684774 w 3225521"/>
                <a:gd name="connsiteY1" fmla="*/ 323222 h 1125498"/>
                <a:gd name="connsiteX2" fmla="*/ 3225521 w 3225521"/>
                <a:gd name="connsiteY2" fmla="*/ 1125415 h 1125498"/>
                <a:gd name="connsiteX0" fmla="*/ 0 w 2670349"/>
                <a:gd name="connsiteY0" fmla="*/ 0 h 376466"/>
                <a:gd name="connsiteX1" fmla="*/ 1684774 w 2670349"/>
                <a:gd name="connsiteY1" fmla="*/ 323222 h 376466"/>
                <a:gd name="connsiteX2" fmla="*/ 2670349 w 2670349"/>
                <a:gd name="connsiteY2" fmla="*/ 134815 h 376466"/>
                <a:gd name="connsiteX0" fmla="*/ 0 w 2670349"/>
                <a:gd name="connsiteY0" fmla="*/ 0 h 319159"/>
                <a:gd name="connsiteX1" fmla="*/ 1107831 w 2670349"/>
                <a:gd name="connsiteY1" fmla="*/ 257908 h 319159"/>
                <a:gd name="connsiteX2" fmla="*/ 2670349 w 2670349"/>
                <a:gd name="connsiteY2" fmla="*/ 134815 h 319159"/>
                <a:gd name="connsiteX0" fmla="*/ 0 w 2670349"/>
                <a:gd name="connsiteY0" fmla="*/ 0 h 319159"/>
                <a:gd name="connsiteX1" fmla="*/ 1107831 w 2670349"/>
                <a:gd name="connsiteY1" fmla="*/ 257908 h 319159"/>
                <a:gd name="connsiteX2" fmla="*/ 2670349 w 2670349"/>
                <a:gd name="connsiteY2" fmla="*/ 134815 h 319159"/>
                <a:gd name="connsiteX0" fmla="*/ 0 w 2670349"/>
                <a:gd name="connsiteY0" fmla="*/ 0 h 284580"/>
                <a:gd name="connsiteX1" fmla="*/ 1107831 w 2670349"/>
                <a:gd name="connsiteY1" fmla="*/ 257908 h 284580"/>
                <a:gd name="connsiteX2" fmla="*/ 2670349 w 2670349"/>
                <a:gd name="connsiteY2" fmla="*/ 134815 h 284580"/>
                <a:gd name="connsiteX0" fmla="*/ 0 w 2670349"/>
                <a:gd name="connsiteY0" fmla="*/ 0 h 511885"/>
                <a:gd name="connsiteX1" fmla="*/ 1140488 w 2670349"/>
                <a:gd name="connsiteY1" fmla="*/ 497394 h 511885"/>
                <a:gd name="connsiteX2" fmla="*/ 2670349 w 2670349"/>
                <a:gd name="connsiteY2" fmla="*/ 134815 h 511885"/>
                <a:gd name="connsiteX0" fmla="*/ 0 w 2670349"/>
                <a:gd name="connsiteY0" fmla="*/ 0 h 511885"/>
                <a:gd name="connsiteX1" fmla="*/ 1140488 w 2670349"/>
                <a:gd name="connsiteY1" fmla="*/ 497394 h 511885"/>
                <a:gd name="connsiteX2" fmla="*/ 2670349 w 2670349"/>
                <a:gd name="connsiteY2" fmla="*/ 134815 h 511885"/>
                <a:gd name="connsiteX0" fmla="*/ 0 w 2670349"/>
                <a:gd name="connsiteY0" fmla="*/ 0 h 511885"/>
                <a:gd name="connsiteX1" fmla="*/ 1140488 w 2670349"/>
                <a:gd name="connsiteY1" fmla="*/ 497394 h 511885"/>
                <a:gd name="connsiteX2" fmla="*/ 2670349 w 2670349"/>
                <a:gd name="connsiteY2" fmla="*/ 134815 h 511885"/>
                <a:gd name="connsiteX0" fmla="*/ 0 w 2670349"/>
                <a:gd name="connsiteY0" fmla="*/ 0 h 822116"/>
                <a:gd name="connsiteX1" fmla="*/ 1129602 w 2670349"/>
                <a:gd name="connsiteY1" fmla="*/ 813079 h 822116"/>
                <a:gd name="connsiteX2" fmla="*/ 2670349 w 2670349"/>
                <a:gd name="connsiteY2" fmla="*/ 134815 h 822116"/>
                <a:gd name="connsiteX0" fmla="*/ 0 w 2670349"/>
                <a:gd name="connsiteY0" fmla="*/ 0 h 822116"/>
                <a:gd name="connsiteX1" fmla="*/ 1129602 w 2670349"/>
                <a:gd name="connsiteY1" fmla="*/ 813079 h 822116"/>
                <a:gd name="connsiteX2" fmla="*/ 2670349 w 2670349"/>
                <a:gd name="connsiteY2" fmla="*/ 134815 h 822116"/>
                <a:gd name="connsiteX0" fmla="*/ 0 w 2670349"/>
                <a:gd name="connsiteY0" fmla="*/ 0 h 822116"/>
                <a:gd name="connsiteX1" fmla="*/ 1129602 w 2670349"/>
                <a:gd name="connsiteY1" fmla="*/ 813079 h 822116"/>
                <a:gd name="connsiteX2" fmla="*/ 2670349 w 2670349"/>
                <a:gd name="connsiteY2" fmla="*/ 134815 h 822116"/>
                <a:gd name="connsiteX0" fmla="*/ 0 w 2670349"/>
                <a:gd name="connsiteY0" fmla="*/ 0 h 438152"/>
                <a:gd name="connsiteX1" fmla="*/ 1238459 w 2670349"/>
                <a:gd name="connsiteY1" fmla="*/ 421193 h 438152"/>
                <a:gd name="connsiteX2" fmla="*/ 2670349 w 2670349"/>
                <a:gd name="connsiteY2" fmla="*/ 134815 h 438152"/>
                <a:gd name="connsiteX0" fmla="*/ 0 w 2670349"/>
                <a:gd name="connsiteY0" fmla="*/ 0 h 439421"/>
                <a:gd name="connsiteX1" fmla="*/ 1238459 w 2670349"/>
                <a:gd name="connsiteY1" fmla="*/ 421193 h 439421"/>
                <a:gd name="connsiteX2" fmla="*/ 2670349 w 2670349"/>
                <a:gd name="connsiteY2" fmla="*/ 134815 h 439421"/>
                <a:gd name="connsiteX0" fmla="*/ 0 w 2670349"/>
                <a:gd name="connsiteY0" fmla="*/ 0 h 326953"/>
                <a:gd name="connsiteX1" fmla="*/ 1271116 w 2670349"/>
                <a:gd name="connsiteY1" fmla="*/ 301450 h 326953"/>
                <a:gd name="connsiteX2" fmla="*/ 2670349 w 2670349"/>
                <a:gd name="connsiteY2" fmla="*/ 134815 h 326953"/>
                <a:gd name="connsiteX0" fmla="*/ 0 w 2670349"/>
                <a:gd name="connsiteY0" fmla="*/ 0 h 326953"/>
                <a:gd name="connsiteX1" fmla="*/ 1271116 w 2670349"/>
                <a:gd name="connsiteY1" fmla="*/ 301450 h 326953"/>
                <a:gd name="connsiteX2" fmla="*/ 2670349 w 2670349"/>
                <a:gd name="connsiteY2" fmla="*/ 134815 h 326953"/>
                <a:gd name="connsiteX0" fmla="*/ 0 w 2670349"/>
                <a:gd name="connsiteY0" fmla="*/ 0 h 408305"/>
                <a:gd name="connsiteX1" fmla="*/ 1249344 w 2670349"/>
                <a:gd name="connsiteY1" fmla="*/ 388535 h 408305"/>
                <a:gd name="connsiteX2" fmla="*/ 2670349 w 2670349"/>
                <a:gd name="connsiteY2" fmla="*/ 134815 h 408305"/>
                <a:gd name="connsiteX0" fmla="*/ 0 w 2670349"/>
                <a:gd name="connsiteY0" fmla="*/ 0 h 408305"/>
                <a:gd name="connsiteX1" fmla="*/ 1249344 w 2670349"/>
                <a:gd name="connsiteY1" fmla="*/ 388535 h 408305"/>
                <a:gd name="connsiteX2" fmla="*/ 2670349 w 2670349"/>
                <a:gd name="connsiteY2" fmla="*/ 134815 h 408305"/>
                <a:gd name="connsiteX0" fmla="*/ 0 w 2670349"/>
                <a:gd name="connsiteY0" fmla="*/ 0 h 388556"/>
                <a:gd name="connsiteX1" fmla="*/ 1249344 w 2670349"/>
                <a:gd name="connsiteY1" fmla="*/ 388535 h 388556"/>
                <a:gd name="connsiteX2" fmla="*/ 2670349 w 2670349"/>
                <a:gd name="connsiteY2" fmla="*/ 134815 h 388556"/>
                <a:gd name="connsiteX0" fmla="*/ 0 w 2693495"/>
                <a:gd name="connsiteY0" fmla="*/ 0 h 526825"/>
                <a:gd name="connsiteX1" fmla="*/ 1272490 w 2693495"/>
                <a:gd name="connsiteY1" fmla="*/ 526804 h 526825"/>
                <a:gd name="connsiteX2" fmla="*/ 2693495 w 2693495"/>
                <a:gd name="connsiteY2" fmla="*/ 273084 h 526825"/>
                <a:gd name="connsiteX0" fmla="*/ 0 w 2646746"/>
                <a:gd name="connsiteY0" fmla="*/ 0 h 495493"/>
                <a:gd name="connsiteX1" fmla="*/ 1225741 w 2646746"/>
                <a:gd name="connsiteY1" fmla="*/ 495472 h 495493"/>
                <a:gd name="connsiteX2" fmla="*/ 2646746 w 2646746"/>
                <a:gd name="connsiteY2" fmla="*/ 241752 h 495493"/>
              </a:gdLst>
              <a:ahLst/>
              <a:cxnLst>
                <a:cxn ang="0">
                  <a:pos x="connsiteX0" y="connsiteY0"/>
                </a:cxn>
                <a:cxn ang="0">
                  <a:pos x="connsiteX1" y="connsiteY1"/>
                </a:cxn>
                <a:cxn ang="0">
                  <a:pos x="connsiteX2" y="connsiteY2"/>
                </a:cxn>
              </a:cxnLst>
              <a:rect l="l" t="t" r="r" b="b"/>
              <a:pathLst>
                <a:path w="2646746" h="495493">
                  <a:moveTo>
                    <a:pt x="0" y="0"/>
                  </a:moveTo>
                  <a:cubicBezTo>
                    <a:pt x="40193" y="67826"/>
                    <a:pt x="165639" y="482074"/>
                    <a:pt x="1225741" y="495472"/>
                  </a:cubicBezTo>
                  <a:cubicBezTo>
                    <a:pt x="2449128" y="497984"/>
                    <a:pt x="2635023" y="282782"/>
                    <a:pt x="2646746" y="241752"/>
                  </a:cubicBez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Isosceles Triangle 26">
              <a:extLst>
                <a:ext uri="{FF2B5EF4-FFF2-40B4-BE49-F238E27FC236}">
                  <a16:creationId xmlns:a16="http://schemas.microsoft.com/office/drawing/2014/main" id="{5B4D5139-ADAA-4718-9BCB-176717681ACC}"/>
                </a:ext>
              </a:extLst>
            </p:cNvPr>
            <p:cNvSpPr/>
            <p:nvPr/>
          </p:nvSpPr>
          <p:spPr>
            <a:xfrm rot="9178233" flipV="1">
              <a:off x="2615306" y="3880063"/>
              <a:ext cx="149989" cy="123947"/>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06856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21"/>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6"/>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14"/>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23"/>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17"/>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2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P spid="22" grpId="0"/>
      <p:bldP spid="22" grpId="1"/>
      <p:bldP spid="23" grpId="0"/>
      <p:bldP spid="23" grpId="1"/>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67D95-A9BA-C7AB-6BFB-1EA4F01E287A}"/>
              </a:ext>
            </a:extLst>
          </p:cNvPr>
          <p:cNvSpPr>
            <a:spLocks noGrp="1"/>
          </p:cNvSpPr>
          <p:nvPr>
            <p:ph type="title"/>
          </p:nvPr>
        </p:nvSpPr>
        <p:spPr/>
        <p:txBody>
          <a:bodyPr/>
          <a:lstStyle/>
          <a:p>
            <a:r>
              <a:rPr lang="en-US" b="1" dirty="0"/>
              <a:t>RStudio Projects</a:t>
            </a:r>
          </a:p>
        </p:txBody>
      </p:sp>
      <p:sp>
        <p:nvSpPr>
          <p:cNvPr id="3" name="Content Placeholder 2">
            <a:extLst>
              <a:ext uri="{FF2B5EF4-FFF2-40B4-BE49-F238E27FC236}">
                <a16:creationId xmlns:a16="http://schemas.microsoft.com/office/drawing/2014/main" id="{7C7ED1D3-FA06-28BB-FC1A-B005A96E130E}"/>
              </a:ext>
            </a:extLst>
          </p:cNvPr>
          <p:cNvSpPr>
            <a:spLocks noGrp="1"/>
          </p:cNvSpPr>
          <p:nvPr>
            <p:ph idx="1"/>
          </p:nvPr>
        </p:nvSpPr>
        <p:spPr>
          <a:xfrm>
            <a:off x="467139" y="1825625"/>
            <a:ext cx="6042991" cy="4351338"/>
          </a:xfrm>
        </p:spPr>
        <p:txBody>
          <a:bodyPr/>
          <a:lstStyle/>
          <a:p>
            <a:r>
              <a:rPr lang="en-US" dirty="0"/>
              <a:t>We highly recommend using RStudio projects</a:t>
            </a:r>
          </a:p>
          <a:p>
            <a:r>
              <a:rPr lang="en-US" dirty="0"/>
              <a:t>To create a new project:</a:t>
            </a:r>
          </a:p>
          <a:p>
            <a:pPr lvl="1">
              <a:spcAft>
                <a:spcPts val="1200"/>
              </a:spcAft>
            </a:pPr>
            <a:r>
              <a:rPr lang="en-US" dirty="0"/>
              <a:t>Open RStudio. Click File -&gt; New Project</a:t>
            </a:r>
          </a:p>
          <a:p>
            <a:pPr lvl="1">
              <a:spcAft>
                <a:spcPts val="1200"/>
              </a:spcAft>
            </a:pPr>
            <a:r>
              <a:rPr lang="en-US" dirty="0"/>
              <a:t>New Directory (creates new folder you’ll move files to) or Existing Directory</a:t>
            </a:r>
          </a:p>
          <a:p>
            <a:pPr lvl="1">
              <a:spcAft>
                <a:spcPts val="1200"/>
              </a:spcAft>
            </a:pPr>
            <a:r>
              <a:rPr lang="en-US" dirty="0"/>
              <a:t>Click New Project</a:t>
            </a:r>
          </a:p>
          <a:p>
            <a:pPr lvl="1">
              <a:spcAft>
                <a:spcPts val="1200"/>
              </a:spcAft>
            </a:pPr>
            <a:r>
              <a:rPr lang="en-US" dirty="0"/>
              <a:t>Give descriptive name, choose where folder will be (can open in new window)</a:t>
            </a:r>
          </a:p>
          <a:p>
            <a:pPr lvl="1"/>
            <a:endParaRPr lang="en-US" dirty="0"/>
          </a:p>
        </p:txBody>
      </p:sp>
      <p:pic>
        <p:nvPicPr>
          <p:cNvPr id="5" name="Picture 4">
            <a:extLst>
              <a:ext uri="{FF2B5EF4-FFF2-40B4-BE49-F238E27FC236}">
                <a16:creationId xmlns:a16="http://schemas.microsoft.com/office/drawing/2014/main" id="{FBB1A3B9-9A2E-B176-3618-04A0C09D8713}"/>
              </a:ext>
            </a:extLst>
          </p:cNvPr>
          <p:cNvPicPr>
            <a:picLocks noChangeAspect="1"/>
          </p:cNvPicPr>
          <p:nvPr/>
        </p:nvPicPr>
        <p:blipFill rotWithShape="1">
          <a:blip r:embed="rId3"/>
          <a:srcRect l="1" t="415" r="373"/>
          <a:stretch/>
        </p:blipFill>
        <p:spPr>
          <a:xfrm>
            <a:off x="7387671" y="647384"/>
            <a:ext cx="4337188" cy="3118876"/>
          </a:xfrm>
          <a:prstGeom prst="rect">
            <a:avLst/>
          </a:prstGeom>
        </p:spPr>
      </p:pic>
      <p:pic>
        <p:nvPicPr>
          <p:cNvPr id="7" name="Picture 6">
            <a:extLst>
              <a:ext uri="{FF2B5EF4-FFF2-40B4-BE49-F238E27FC236}">
                <a16:creationId xmlns:a16="http://schemas.microsoft.com/office/drawing/2014/main" id="{0177041C-5BE2-A321-D6C2-6C0F29993D9A}"/>
              </a:ext>
            </a:extLst>
          </p:cNvPr>
          <p:cNvPicPr>
            <a:picLocks noChangeAspect="1"/>
          </p:cNvPicPr>
          <p:nvPr/>
        </p:nvPicPr>
        <p:blipFill rotWithShape="1">
          <a:blip r:embed="rId4"/>
          <a:srcRect t="688" r="456" b="575"/>
          <a:stretch/>
        </p:blipFill>
        <p:spPr>
          <a:xfrm>
            <a:off x="7387671" y="2076544"/>
            <a:ext cx="4337189" cy="3107750"/>
          </a:xfrm>
          <a:prstGeom prst="rect">
            <a:avLst/>
          </a:prstGeom>
        </p:spPr>
      </p:pic>
      <p:pic>
        <p:nvPicPr>
          <p:cNvPr id="9" name="Picture 8">
            <a:extLst>
              <a:ext uri="{FF2B5EF4-FFF2-40B4-BE49-F238E27FC236}">
                <a16:creationId xmlns:a16="http://schemas.microsoft.com/office/drawing/2014/main" id="{44081F89-270E-B319-C0EA-184F70D242A7}"/>
              </a:ext>
            </a:extLst>
          </p:cNvPr>
          <p:cNvPicPr>
            <a:picLocks noChangeAspect="1"/>
          </p:cNvPicPr>
          <p:nvPr/>
        </p:nvPicPr>
        <p:blipFill rotWithShape="1">
          <a:blip r:embed="rId5"/>
          <a:srcRect r="521"/>
          <a:stretch/>
        </p:blipFill>
        <p:spPr>
          <a:xfrm>
            <a:off x="7403144" y="3494577"/>
            <a:ext cx="4321715" cy="3107750"/>
          </a:xfrm>
          <a:prstGeom prst="rect">
            <a:avLst/>
          </a:prstGeom>
        </p:spPr>
      </p:pic>
      <p:sp>
        <p:nvSpPr>
          <p:cNvPr id="10" name="TextBox 9">
            <a:extLst>
              <a:ext uri="{FF2B5EF4-FFF2-40B4-BE49-F238E27FC236}">
                <a16:creationId xmlns:a16="http://schemas.microsoft.com/office/drawing/2014/main" id="{2C38E09B-53DB-C14B-6A00-0A0680F0D13A}"/>
              </a:ext>
            </a:extLst>
          </p:cNvPr>
          <p:cNvSpPr txBox="1"/>
          <p:nvPr/>
        </p:nvSpPr>
        <p:spPr>
          <a:xfrm>
            <a:off x="8467310" y="4353623"/>
            <a:ext cx="2886490" cy="261610"/>
          </a:xfrm>
          <a:prstGeom prst="rect">
            <a:avLst/>
          </a:prstGeom>
          <a:noFill/>
        </p:spPr>
        <p:txBody>
          <a:bodyPr wrap="square" rtlCol="0">
            <a:spAutoFit/>
          </a:bodyPr>
          <a:lstStyle/>
          <a:p>
            <a:r>
              <a:rPr lang="en-US" sz="1100" dirty="0"/>
              <a:t>gmu13_blackbear_harvest</a:t>
            </a:r>
          </a:p>
        </p:txBody>
      </p:sp>
      <p:sp>
        <p:nvSpPr>
          <p:cNvPr id="11" name="Oval 10">
            <a:extLst>
              <a:ext uri="{FF2B5EF4-FFF2-40B4-BE49-F238E27FC236}">
                <a16:creationId xmlns:a16="http://schemas.microsoft.com/office/drawing/2014/main" id="{CF22FCA9-5955-009A-CDED-35F643FF52A3}"/>
              </a:ext>
            </a:extLst>
          </p:cNvPr>
          <p:cNvSpPr/>
          <p:nvPr/>
        </p:nvSpPr>
        <p:spPr>
          <a:xfrm>
            <a:off x="7239000" y="1190625"/>
            <a:ext cx="3105150" cy="885918"/>
          </a:xfrm>
          <a:prstGeom prst="ellipse">
            <a:avLst/>
          </a:prstGeom>
          <a:noFill/>
          <a:ln>
            <a:solidFill>
              <a:schemeClr val="accent1"/>
            </a:solidFill>
          </a:ln>
          <a:effectLst>
            <a:glow rad="2286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3FAD89D-DE0B-B85A-81B8-8B0E10FDCA73}"/>
              </a:ext>
            </a:extLst>
          </p:cNvPr>
          <p:cNvSpPr/>
          <p:nvPr/>
        </p:nvSpPr>
        <p:spPr>
          <a:xfrm>
            <a:off x="6962360" y="2619784"/>
            <a:ext cx="1829215" cy="485297"/>
          </a:xfrm>
          <a:prstGeom prst="ellipse">
            <a:avLst/>
          </a:prstGeom>
          <a:noFill/>
          <a:ln>
            <a:solidFill>
              <a:schemeClr val="accent1"/>
            </a:solidFill>
          </a:ln>
          <a:effectLst>
            <a:glow rad="2286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Checkmark with solid fill">
            <a:extLst>
              <a:ext uri="{FF2B5EF4-FFF2-40B4-BE49-F238E27FC236}">
                <a16:creationId xmlns:a16="http://schemas.microsoft.com/office/drawing/2014/main" id="{C6AFFAC0-55C1-1CF5-60AA-4B32DF8CB48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69403" y="6210616"/>
            <a:ext cx="228185" cy="228185"/>
          </a:xfrm>
          <a:prstGeom prst="rect">
            <a:avLst/>
          </a:prstGeom>
        </p:spPr>
      </p:pic>
    </p:spTree>
    <p:extLst>
      <p:ext uri="{BB962C8B-B14F-4D97-AF65-F5344CB8AC3E}">
        <p14:creationId xmlns:p14="http://schemas.microsoft.com/office/powerpoint/2010/main" val="1902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5"/>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2"/>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7"/>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iterate type="lt">
                                    <p:tmPct val="10000"/>
                                  </p:iterate>
                                  <p:childTnLst>
                                    <p:set>
                                      <p:cBhvr>
                                        <p:cTn id="46" dur="1" fill="hold">
                                          <p:stCondLst>
                                            <p:cond delay="0"/>
                                          </p:stCondLst>
                                        </p:cTn>
                                        <p:tgtEl>
                                          <p:spTgt spid="10"/>
                                        </p:tgtEl>
                                        <p:attrNameLst>
                                          <p:attrName>style.visibility</p:attrName>
                                        </p:attrNameLst>
                                      </p:cBhvr>
                                      <p:to>
                                        <p:strVal val="visible"/>
                                      </p:to>
                                    </p:set>
                                    <p:animEffect transition="in" filter="fade">
                                      <p:cBhvr>
                                        <p:cTn id="47" dur="1000"/>
                                        <p:tgtEl>
                                          <p:spTgt spid="10"/>
                                        </p:tgtEl>
                                      </p:cBhvr>
                                    </p:animEffect>
                                  </p:childTnLst>
                                </p:cTn>
                              </p:par>
                            </p:childTnLst>
                          </p:cTn>
                        </p:par>
                        <p:par>
                          <p:cTn id="48" fill="hold">
                            <p:stCondLst>
                              <p:cond delay="3200"/>
                            </p:stCondLst>
                            <p:childTnLst>
                              <p:par>
                                <p:cTn id="49" presetID="1" presetClass="entr" presetSubtype="0" fill="hold" nodeType="after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1" grpId="1" animBg="1"/>
      <p:bldP spid="12" grpId="0" animBg="1"/>
      <p:bldP spid="12"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8ECE7-6E8D-4554-94CF-4B57431B0101}"/>
              </a:ext>
            </a:extLst>
          </p:cNvPr>
          <p:cNvSpPr>
            <a:spLocks noGrp="1"/>
          </p:cNvSpPr>
          <p:nvPr>
            <p:ph type="title"/>
          </p:nvPr>
        </p:nvSpPr>
        <p:spPr/>
        <p:txBody>
          <a:bodyPr/>
          <a:lstStyle/>
          <a:p>
            <a:r>
              <a:rPr lang="en-US" dirty="0"/>
              <a:t>RStudio Demo</a:t>
            </a:r>
          </a:p>
        </p:txBody>
      </p:sp>
      <p:sp>
        <p:nvSpPr>
          <p:cNvPr id="3" name="Content Placeholder 2">
            <a:extLst>
              <a:ext uri="{FF2B5EF4-FFF2-40B4-BE49-F238E27FC236}">
                <a16:creationId xmlns:a16="http://schemas.microsoft.com/office/drawing/2014/main" id="{C5961489-FC8A-4096-B0D3-4A6E3B0579BA}"/>
              </a:ext>
            </a:extLst>
          </p:cNvPr>
          <p:cNvSpPr>
            <a:spLocks noGrp="1"/>
          </p:cNvSpPr>
          <p:nvPr>
            <p:ph idx="1"/>
          </p:nvPr>
        </p:nvSpPr>
        <p:spPr/>
        <p:txBody>
          <a:bodyPr/>
          <a:lstStyle/>
          <a:p>
            <a:r>
              <a:rPr lang="en-US" dirty="0"/>
              <a:t>Let’s demo this in RStudio!</a:t>
            </a:r>
          </a:p>
          <a:p>
            <a:r>
              <a:rPr lang="en-US" dirty="0"/>
              <a:t>We’ll go over:</a:t>
            </a:r>
          </a:p>
          <a:p>
            <a:pPr lvl="1"/>
            <a:r>
              <a:rPr lang="en-US" dirty="0"/>
              <a:t>Unzipping folder we sent</a:t>
            </a:r>
          </a:p>
          <a:p>
            <a:pPr lvl="1"/>
            <a:r>
              <a:rPr lang="en-US" dirty="0"/>
              <a:t>How to start / open RStudio  </a:t>
            </a:r>
          </a:p>
          <a:p>
            <a:pPr lvl="1"/>
            <a:r>
              <a:rPr lang="en-US" dirty="0"/>
              <a:t>What each “pane” is</a:t>
            </a:r>
          </a:p>
          <a:p>
            <a:pPr lvl="1"/>
            <a:r>
              <a:rPr lang="en-US" dirty="0"/>
              <a:t>Where to type your code</a:t>
            </a:r>
          </a:p>
          <a:p>
            <a:pPr lvl="1"/>
            <a:r>
              <a:rPr lang="en-US" dirty="0"/>
              <a:t>How to make a new </a:t>
            </a:r>
            <a:r>
              <a:rPr lang="en-US" dirty="0" err="1"/>
              <a:t>RProject</a:t>
            </a:r>
            <a:endParaRPr lang="en-US" dirty="0"/>
          </a:p>
        </p:txBody>
      </p:sp>
      <p:sp>
        <p:nvSpPr>
          <p:cNvPr id="4" name="Slide Number Placeholder 3">
            <a:extLst>
              <a:ext uri="{FF2B5EF4-FFF2-40B4-BE49-F238E27FC236}">
                <a16:creationId xmlns:a16="http://schemas.microsoft.com/office/drawing/2014/main" id="{168EA670-91A9-4C92-87EC-1FCFB1767A79}"/>
              </a:ext>
            </a:extLst>
          </p:cNvPr>
          <p:cNvSpPr>
            <a:spLocks noGrp="1"/>
          </p:cNvSpPr>
          <p:nvPr>
            <p:ph type="sldNum" sz="quarter" idx="12"/>
          </p:nvPr>
        </p:nvSpPr>
        <p:spPr/>
        <p:txBody>
          <a:bodyPr/>
          <a:lstStyle/>
          <a:p>
            <a:fld id="{6D95AE55-B5F4-483D-AEFF-E8059F5502F5}" type="slidenum">
              <a:rPr lang="en-US" smtClean="0"/>
              <a:t>7</a:t>
            </a:fld>
            <a:endParaRPr lang="en-US"/>
          </a:p>
        </p:txBody>
      </p:sp>
      <p:pic>
        <p:nvPicPr>
          <p:cNvPr id="6" name="Picture 5">
            <a:extLst>
              <a:ext uri="{FF2B5EF4-FFF2-40B4-BE49-F238E27FC236}">
                <a16:creationId xmlns:a16="http://schemas.microsoft.com/office/drawing/2014/main" id="{16A10310-421C-47A7-98A8-4AF57869765A}"/>
              </a:ext>
            </a:extLst>
          </p:cNvPr>
          <p:cNvPicPr>
            <a:picLocks noChangeAspect="1"/>
          </p:cNvPicPr>
          <p:nvPr/>
        </p:nvPicPr>
        <p:blipFill rotWithShape="1">
          <a:blip r:embed="rId3">
            <a:extLst>
              <a:ext uri="{28A0092B-C50C-407E-A947-70E740481C1C}">
                <a14:useLocalDpi xmlns:a14="http://schemas.microsoft.com/office/drawing/2010/main" val="0"/>
              </a:ext>
            </a:extLst>
          </a:blip>
          <a:srcRect l="18679" t="9920" r="12866"/>
          <a:stretch/>
        </p:blipFill>
        <p:spPr>
          <a:xfrm>
            <a:off x="6315075" y="1175551"/>
            <a:ext cx="4772025" cy="5363361"/>
          </a:xfrm>
          <a:prstGeom prst="rect">
            <a:avLst/>
          </a:prstGeom>
        </p:spPr>
      </p:pic>
    </p:spTree>
    <p:extLst>
      <p:ext uri="{BB962C8B-B14F-4D97-AF65-F5344CB8AC3E}">
        <p14:creationId xmlns:p14="http://schemas.microsoft.com/office/powerpoint/2010/main" val="3385653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727210C-9AF3-B59D-9438-96DA7ECB7BF7}"/>
              </a:ext>
            </a:extLst>
          </p:cNvPr>
          <p:cNvPicPr>
            <a:picLocks noChangeAspect="1"/>
          </p:cNvPicPr>
          <p:nvPr/>
        </p:nvPicPr>
        <p:blipFill>
          <a:blip r:embed="rId3"/>
          <a:stretch>
            <a:fillRect/>
          </a:stretch>
        </p:blipFill>
        <p:spPr>
          <a:xfrm>
            <a:off x="6574875" y="1014762"/>
            <a:ext cx="5507914" cy="5557834"/>
          </a:xfrm>
          <a:prstGeom prst="rect">
            <a:avLst/>
          </a:prstGeom>
        </p:spPr>
      </p:pic>
      <p:sp>
        <p:nvSpPr>
          <p:cNvPr id="2" name="Title 1">
            <a:extLst>
              <a:ext uri="{FF2B5EF4-FFF2-40B4-BE49-F238E27FC236}">
                <a16:creationId xmlns:a16="http://schemas.microsoft.com/office/drawing/2014/main" id="{F3437793-D5D7-4046-86F9-8547BA4CF4F6}"/>
              </a:ext>
            </a:extLst>
          </p:cNvPr>
          <p:cNvSpPr>
            <a:spLocks noGrp="1"/>
          </p:cNvSpPr>
          <p:nvPr>
            <p:ph type="title"/>
          </p:nvPr>
        </p:nvSpPr>
        <p:spPr/>
        <p:txBody>
          <a:bodyPr/>
          <a:lstStyle/>
          <a:p>
            <a:r>
              <a:rPr lang="en-US" dirty="0"/>
              <a:t>RStudio cont.</a:t>
            </a:r>
          </a:p>
        </p:txBody>
      </p:sp>
      <p:sp>
        <p:nvSpPr>
          <p:cNvPr id="3" name="Content Placeholder 2">
            <a:extLst>
              <a:ext uri="{FF2B5EF4-FFF2-40B4-BE49-F238E27FC236}">
                <a16:creationId xmlns:a16="http://schemas.microsoft.com/office/drawing/2014/main" id="{80213F32-9780-4609-99A6-FC63E56F8F3D}"/>
              </a:ext>
            </a:extLst>
          </p:cNvPr>
          <p:cNvSpPr>
            <a:spLocks noGrp="1"/>
          </p:cNvSpPr>
          <p:nvPr>
            <p:ph idx="1"/>
          </p:nvPr>
        </p:nvSpPr>
        <p:spPr>
          <a:xfrm>
            <a:off x="704850" y="1663366"/>
            <a:ext cx="5257800" cy="4351338"/>
          </a:xfrm>
        </p:spPr>
        <p:txBody>
          <a:bodyPr/>
          <a:lstStyle/>
          <a:p>
            <a:pPr marL="0" indent="0">
              <a:buNone/>
            </a:pPr>
            <a:r>
              <a:rPr lang="en-US" dirty="0"/>
              <a:t>Highly recommended to change one default setting. Go to:</a:t>
            </a:r>
          </a:p>
          <a:p>
            <a:pPr marL="457200" indent="0">
              <a:buNone/>
            </a:pPr>
            <a:r>
              <a:rPr lang="en-US" dirty="0"/>
              <a:t>Tools -&gt; Global Options</a:t>
            </a:r>
          </a:p>
          <a:p>
            <a:pPr marL="457200" indent="0">
              <a:buNone/>
            </a:pPr>
            <a:r>
              <a:rPr lang="en-US" dirty="0"/>
              <a:t>This will bring up these options</a:t>
            </a:r>
          </a:p>
          <a:p>
            <a:pPr marL="457200" indent="0">
              <a:buNone/>
            </a:pPr>
            <a:r>
              <a:rPr lang="en-US" dirty="0"/>
              <a:t>Change “Save workspace to .</a:t>
            </a:r>
            <a:r>
              <a:rPr lang="en-US" dirty="0" err="1"/>
              <a:t>RData</a:t>
            </a:r>
            <a:r>
              <a:rPr lang="en-US" dirty="0"/>
              <a:t> on exit” to </a:t>
            </a:r>
            <a:r>
              <a:rPr lang="en-US" b="1" dirty="0"/>
              <a:t>Never</a:t>
            </a:r>
          </a:p>
        </p:txBody>
      </p:sp>
      <p:sp>
        <p:nvSpPr>
          <p:cNvPr id="4" name="Slide Number Placeholder 3">
            <a:extLst>
              <a:ext uri="{FF2B5EF4-FFF2-40B4-BE49-F238E27FC236}">
                <a16:creationId xmlns:a16="http://schemas.microsoft.com/office/drawing/2014/main" id="{4B5738AF-C890-4421-BB71-A3213DE1EF5E}"/>
              </a:ext>
            </a:extLst>
          </p:cNvPr>
          <p:cNvSpPr>
            <a:spLocks noGrp="1"/>
          </p:cNvSpPr>
          <p:nvPr>
            <p:ph type="sldNum" sz="quarter" idx="12"/>
          </p:nvPr>
        </p:nvSpPr>
        <p:spPr/>
        <p:txBody>
          <a:bodyPr/>
          <a:lstStyle/>
          <a:p>
            <a:fld id="{6D95AE55-B5F4-483D-AEFF-E8059F5502F5}" type="slidenum">
              <a:rPr lang="en-US" smtClean="0"/>
              <a:t>8</a:t>
            </a:fld>
            <a:endParaRPr lang="en-US"/>
          </a:p>
        </p:txBody>
      </p:sp>
      <p:grpSp>
        <p:nvGrpSpPr>
          <p:cNvPr id="6" name="Group 5">
            <a:extLst>
              <a:ext uri="{FF2B5EF4-FFF2-40B4-BE49-F238E27FC236}">
                <a16:creationId xmlns:a16="http://schemas.microsoft.com/office/drawing/2014/main" id="{6B755418-F4F9-46AA-92D0-27EB1EC3D7A2}"/>
              </a:ext>
            </a:extLst>
          </p:cNvPr>
          <p:cNvGrpSpPr/>
          <p:nvPr/>
        </p:nvGrpSpPr>
        <p:grpSpPr>
          <a:xfrm rot="21299648" flipH="1">
            <a:off x="4645251" y="4095258"/>
            <a:ext cx="5374680" cy="1176934"/>
            <a:chOff x="2594090" y="3887639"/>
            <a:chExt cx="2914083" cy="538897"/>
          </a:xfrm>
        </p:grpSpPr>
        <p:sp>
          <p:nvSpPr>
            <p:cNvPr id="7" name="Freeform: Shape 6">
              <a:extLst>
                <a:ext uri="{FF2B5EF4-FFF2-40B4-BE49-F238E27FC236}">
                  <a16:creationId xmlns:a16="http://schemas.microsoft.com/office/drawing/2014/main" id="{3C92BAD6-DB96-4D7B-85D5-6E6A3973DC9B}"/>
                </a:ext>
              </a:extLst>
            </p:cNvPr>
            <p:cNvSpPr/>
            <p:nvPr/>
          </p:nvSpPr>
          <p:spPr>
            <a:xfrm>
              <a:off x="2682659" y="3931043"/>
              <a:ext cx="2825514" cy="495493"/>
            </a:xfrm>
            <a:custGeom>
              <a:avLst/>
              <a:gdLst>
                <a:gd name="connsiteX0" fmla="*/ 0 w 3225521"/>
                <a:gd name="connsiteY0" fmla="*/ 0 h 1128876"/>
                <a:gd name="connsiteX1" fmla="*/ 1597688 w 3225521"/>
                <a:gd name="connsiteY1" fmla="*/ 954593 h 1128876"/>
                <a:gd name="connsiteX2" fmla="*/ 3225521 w 3225521"/>
                <a:gd name="connsiteY2" fmla="*/ 1125415 h 1128876"/>
                <a:gd name="connsiteX0" fmla="*/ 0 w 3225521"/>
                <a:gd name="connsiteY0" fmla="*/ 0 h 1125498"/>
                <a:gd name="connsiteX1" fmla="*/ 1684774 w 3225521"/>
                <a:gd name="connsiteY1" fmla="*/ 323222 h 1125498"/>
                <a:gd name="connsiteX2" fmla="*/ 3225521 w 3225521"/>
                <a:gd name="connsiteY2" fmla="*/ 1125415 h 1125498"/>
                <a:gd name="connsiteX0" fmla="*/ 0 w 2670349"/>
                <a:gd name="connsiteY0" fmla="*/ 0 h 376466"/>
                <a:gd name="connsiteX1" fmla="*/ 1684774 w 2670349"/>
                <a:gd name="connsiteY1" fmla="*/ 323222 h 376466"/>
                <a:gd name="connsiteX2" fmla="*/ 2670349 w 2670349"/>
                <a:gd name="connsiteY2" fmla="*/ 134815 h 376466"/>
                <a:gd name="connsiteX0" fmla="*/ 0 w 2670349"/>
                <a:gd name="connsiteY0" fmla="*/ 0 h 319159"/>
                <a:gd name="connsiteX1" fmla="*/ 1107831 w 2670349"/>
                <a:gd name="connsiteY1" fmla="*/ 257908 h 319159"/>
                <a:gd name="connsiteX2" fmla="*/ 2670349 w 2670349"/>
                <a:gd name="connsiteY2" fmla="*/ 134815 h 319159"/>
                <a:gd name="connsiteX0" fmla="*/ 0 w 2670349"/>
                <a:gd name="connsiteY0" fmla="*/ 0 h 319159"/>
                <a:gd name="connsiteX1" fmla="*/ 1107831 w 2670349"/>
                <a:gd name="connsiteY1" fmla="*/ 257908 h 319159"/>
                <a:gd name="connsiteX2" fmla="*/ 2670349 w 2670349"/>
                <a:gd name="connsiteY2" fmla="*/ 134815 h 319159"/>
                <a:gd name="connsiteX0" fmla="*/ 0 w 2670349"/>
                <a:gd name="connsiteY0" fmla="*/ 0 h 284580"/>
                <a:gd name="connsiteX1" fmla="*/ 1107831 w 2670349"/>
                <a:gd name="connsiteY1" fmla="*/ 257908 h 284580"/>
                <a:gd name="connsiteX2" fmla="*/ 2670349 w 2670349"/>
                <a:gd name="connsiteY2" fmla="*/ 134815 h 284580"/>
                <a:gd name="connsiteX0" fmla="*/ 0 w 2670349"/>
                <a:gd name="connsiteY0" fmla="*/ 0 h 511885"/>
                <a:gd name="connsiteX1" fmla="*/ 1140488 w 2670349"/>
                <a:gd name="connsiteY1" fmla="*/ 497394 h 511885"/>
                <a:gd name="connsiteX2" fmla="*/ 2670349 w 2670349"/>
                <a:gd name="connsiteY2" fmla="*/ 134815 h 511885"/>
                <a:gd name="connsiteX0" fmla="*/ 0 w 2670349"/>
                <a:gd name="connsiteY0" fmla="*/ 0 h 511885"/>
                <a:gd name="connsiteX1" fmla="*/ 1140488 w 2670349"/>
                <a:gd name="connsiteY1" fmla="*/ 497394 h 511885"/>
                <a:gd name="connsiteX2" fmla="*/ 2670349 w 2670349"/>
                <a:gd name="connsiteY2" fmla="*/ 134815 h 511885"/>
                <a:gd name="connsiteX0" fmla="*/ 0 w 2670349"/>
                <a:gd name="connsiteY0" fmla="*/ 0 h 511885"/>
                <a:gd name="connsiteX1" fmla="*/ 1140488 w 2670349"/>
                <a:gd name="connsiteY1" fmla="*/ 497394 h 511885"/>
                <a:gd name="connsiteX2" fmla="*/ 2670349 w 2670349"/>
                <a:gd name="connsiteY2" fmla="*/ 134815 h 511885"/>
                <a:gd name="connsiteX0" fmla="*/ 0 w 2670349"/>
                <a:gd name="connsiteY0" fmla="*/ 0 h 822116"/>
                <a:gd name="connsiteX1" fmla="*/ 1129602 w 2670349"/>
                <a:gd name="connsiteY1" fmla="*/ 813079 h 822116"/>
                <a:gd name="connsiteX2" fmla="*/ 2670349 w 2670349"/>
                <a:gd name="connsiteY2" fmla="*/ 134815 h 822116"/>
                <a:gd name="connsiteX0" fmla="*/ 0 w 2670349"/>
                <a:gd name="connsiteY0" fmla="*/ 0 h 822116"/>
                <a:gd name="connsiteX1" fmla="*/ 1129602 w 2670349"/>
                <a:gd name="connsiteY1" fmla="*/ 813079 h 822116"/>
                <a:gd name="connsiteX2" fmla="*/ 2670349 w 2670349"/>
                <a:gd name="connsiteY2" fmla="*/ 134815 h 822116"/>
                <a:gd name="connsiteX0" fmla="*/ 0 w 2670349"/>
                <a:gd name="connsiteY0" fmla="*/ 0 h 822116"/>
                <a:gd name="connsiteX1" fmla="*/ 1129602 w 2670349"/>
                <a:gd name="connsiteY1" fmla="*/ 813079 h 822116"/>
                <a:gd name="connsiteX2" fmla="*/ 2670349 w 2670349"/>
                <a:gd name="connsiteY2" fmla="*/ 134815 h 822116"/>
                <a:gd name="connsiteX0" fmla="*/ 0 w 2670349"/>
                <a:gd name="connsiteY0" fmla="*/ 0 h 438152"/>
                <a:gd name="connsiteX1" fmla="*/ 1238459 w 2670349"/>
                <a:gd name="connsiteY1" fmla="*/ 421193 h 438152"/>
                <a:gd name="connsiteX2" fmla="*/ 2670349 w 2670349"/>
                <a:gd name="connsiteY2" fmla="*/ 134815 h 438152"/>
                <a:gd name="connsiteX0" fmla="*/ 0 w 2670349"/>
                <a:gd name="connsiteY0" fmla="*/ 0 h 439421"/>
                <a:gd name="connsiteX1" fmla="*/ 1238459 w 2670349"/>
                <a:gd name="connsiteY1" fmla="*/ 421193 h 439421"/>
                <a:gd name="connsiteX2" fmla="*/ 2670349 w 2670349"/>
                <a:gd name="connsiteY2" fmla="*/ 134815 h 439421"/>
                <a:gd name="connsiteX0" fmla="*/ 0 w 2670349"/>
                <a:gd name="connsiteY0" fmla="*/ 0 h 326953"/>
                <a:gd name="connsiteX1" fmla="*/ 1271116 w 2670349"/>
                <a:gd name="connsiteY1" fmla="*/ 301450 h 326953"/>
                <a:gd name="connsiteX2" fmla="*/ 2670349 w 2670349"/>
                <a:gd name="connsiteY2" fmla="*/ 134815 h 326953"/>
                <a:gd name="connsiteX0" fmla="*/ 0 w 2670349"/>
                <a:gd name="connsiteY0" fmla="*/ 0 h 326953"/>
                <a:gd name="connsiteX1" fmla="*/ 1271116 w 2670349"/>
                <a:gd name="connsiteY1" fmla="*/ 301450 h 326953"/>
                <a:gd name="connsiteX2" fmla="*/ 2670349 w 2670349"/>
                <a:gd name="connsiteY2" fmla="*/ 134815 h 326953"/>
                <a:gd name="connsiteX0" fmla="*/ 0 w 2670349"/>
                <a:gd name="connsiteY0" fmla="*/ 0 h 408305"/>
                <a:gd name="connsiteX1" fmla="*/ 1249344 w 2670349"/>
                <a:gd name="connsiteY1" fmla="*/ 388535 h 408305"/>
                <a:gd name="connsiteX2" fmla="*/ 2670349 w 2670349"/>
                <a:gd name="connsiteY2" fmla="*/ 134815 h 408305"/>
                <a:gd name="connsiteX0" fmla="*/ 0 w 2670349"/>
                <a:gd name="connsiteY0" fmla="*/ 0 h 408305"/>
                <a:gd name="connsiteX1" fmla="*/ 1249344 w 2670349"/>
                <a:gd name="connsiteY1" fmla="*/ 388535 h 408305"/>
                <a:gd name="connsiteX2" fmla="*/ 2670349 w 2670349"/>
                <a:gd name="connsiteY2" fmla="*/ 134815 h 408305"/>
                <a:gd name="connsiteX0" fmla="*/ 0 w 2670349"/>
                <a:gd name="connsiteY0" fmla="*/ 0 h 388556"/>
                <a:gd name="connsiteX1" fmla="*/ 1249344 w 2670349"/>
                <a:gd name="connsiteY1" fmla="*/ 388535 h 388556"/>
                <a:gd name="connsiteX2" fmla="*/ 2670349 w 2670349"/>
                <a:gd name="connsiteY2" fmla="*/ 134815 h 388556"/>
                <a:gd name="connsiteX0" fmla="*/ 0 w 2693495"/>
                <a:gd name="connsiteY0" fmla="*/ 0 h 526825"/>
                <a:gd name="connsiteX1" fmla="*/ 1272490 w 2693495"/>
                <a:gd name="connsiteY1" fmla="*/ 526804 h 526825"/>
                <a:gd name="connsiteX2" fmla="*/ 2693495 w 2693495"/>
                <a:gd name="connsiteY2" fmla="*/ 273084 h 526825"/>
                <a:gd name="connsiteX0" fmla="*/ 0 w 2646746"/>
                <a:gd name="connsiteY0" fmla="*/ 0 h 495493"/>
                <a:gd name="connsiteX1" fmla="*/ 1225741 w 2646746"/>
                <a:gd name="connsiteY1" fmla="*/ 495472 h 495493"/>
                <a:gd name="connsiteX2" fmla="*/ 2646746 w 2646746"/>
                <a:gd name="connsiteY2" fmla="*/ 241752 h 495493"/>
              </a:gdLst>
              <a:ahLst/>
              <a:cxnLst>
                <a:cxn ang="0">
                  <a:pos x="connsiteX0" y="connsiteY0"/>
                </a:cxn>
                <a:cxn ang="0">
                  <a:pos x="connsiteX1" y="connsiteY1"/>
                </a:cxn>
                <a:cxn ang="0">
                  <a:pos x="connsiteX2" y="connsiteY2"/>
                </a:cxn>
              </a:cxnLst>
              <a:rect l="l" t="t" r="r" b="b"/>
              <a:pathLst>
                <a:path w="2646746" h="495493">
                  <a:moveTo>
                    <a:pt x="0" y="0"/>
                  </a:moveTo>
                  <a:cubicBezTo>
                    <a:pt x="40193" y="67826"/>
                    <a:pt x="165639" y="482074"/>
                    <a:pt x="1225741" y="495472"/>
                  </a:cubicBezTo>
                  <a:cubicBezTo>
                    <a:pt x="2449128" y="497984"/>
                    <a:pt x="2635023" y="282782"/>
                    <a:pt x="2646746" y="241752"/>
                  </a:cubicBez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8E189CA9-ED36-47C5-8D2F-00CEBBAC777A}"/>
                </a:ext>
              </a:extLst>
            </p:cNvPr>
            <p:cNvSpPr/>
            <p:nvPr/>
          </p:nvSpPr>
          <p:spPr>
            <a:xfrm rot="9178233" flipV="1">
              <a:off x="2594090" y="3887639"/>
              <a:ext cx="195472" cy="123947"/>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Oval 10">
            <a:extLst>
              <a:ext uri="{FF2B5EF4-FFF2-40B4-BE49-F238E27FC236}">
                <a16:creationId xmlns:a16="http://schemas.microsoft.com/office/drawing/2014/main" id="{C24E88E6-D696-8218-32D3-3E5F6269899A}"/>
              </a:ext>
            </a:extLst>
          </p:cNvPr>
          <p:cNvSpPr/>
          <p:nvPr/>
        </p:nvSpPr>
        <p:spPr>
          <a:xfrm>
            <a:off x="7872761" y="3461431"/>
            <a:ext cx="289932" cy="285379"/>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9534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C10DB9E-D066-1455-AB7E-A2F62DC0621A}"/>
              </a:ext>
            </a:extLst>
          </p:cNvPr>
          <p:cNvPicPr>
            <a:picLocks noChangeAspect="1"/>
          </p:cNvPicPr>
          <p:nvPr/>
        </p:nvPicPr>
        <p:blipFill>
          <a:blip r:embed="rId3"/>
          <a:stretch>
            <a:fillRect/>
          </a:stretch>
        </p:blipFill>
        <p:spPr>
          <a:xfrm>
            <a:off x="4039120" y="753140"/>
            <a:ext cx="8118987" cy="5580754"/>
          </a:xfrm>
          <a:prstGeom prst="rect">
            <a:avLst/>
          </a:prstGeom>
        </p:spPr>
      </p:pic>
      <p:sp>
        <p:nvSpPr>
          <p:cNvPr id="3" name="Content Placeholder 2">
            <a:extLst>
              <a:ext uri="{FF2B5EF4-FFF2-40B4-BE49-F238E27FC236}">
                <a16:creationId xmlns:a16="http://schemas.microsoft.com/office/drawing/2014/main" id="{E1EF86D2-5A61-89C2-E208-D1AF9277CFDE}"/>
              </a:ext>
            </a:extLst>
          </p:cNvPr>
          <p:cNvSpPr>
            <a:spLocks noGrp="1"/>
          </p:cNvSpPr>
          <p:nvPr>
            <p:ph idx="1"/>
          </p:nvPr>
        </p:nvSpPr>
        <p:spPr>
          <a:xfrm>
            <a:off x="123359" y="1324440"/>
            <a:ext cx="3845312" cy="4351338"/>
          </a:xfrm>
        </p:spPr>
        <p:txBody>
          <a:bodyPr>
            <a:normAutofit/>
          </a:bodyPr>
          <a:lstStyle/>
          <a:p>
            <a:pPr marL="0" indent="0">
              <a:buNone/>
            </a:pPr>
            <a:r>
              <a:rPr lang="en-US" sz="2400" dirty="0"/>
              <a:t>Possibly worth checking (particularly if you installed R once upon a time):</a:t>
            </a:r>
          </a:p>
          <a:p>
            <a:pPr marL="0" indent="0">
              <a:buNone/>
            </a:pPr>
            <a:endParaRPr lang="en-US" sz="2400" dirty="0"/>
          </a:p>
          <a:p>
            <a:pPr marL="0" indent="0">
              <a:buNone/>
            </a:pPr>
            <a:r>
              <a:rPr lang="en-US" sz="2400" b="1" dirty="0"/>
              <a:t>Did RStudio find the most recent version of R?</a:t>
            </a:r>
          </a:p>
          <a:p>
            <a:pPr marL="0" indent="0">
              <a:buNone/>
            </a:pPr>
            <a:r>
              <a:rPr lang="en-US" sz="2400" b="1" dirty="0"/>
              <a:t>(4.4.3 as of today)</a:t>
            </a:r>
          </a:p>
          <a:p>
            <a:pPr marL="0" indent="0">
              <a:buNone/>
            </a:pPr>
            <a:endParaRPr lang="en-US" sz="2400" dirty="0"/>
          </a:p>
          <a:p>
            <a:pPr marL="0" indent="0">
              <a:buNone/>
            </a:pPr>
            <a:r>
              <a:rPr lang="en-US" sz="2400" dirty="0"/>
              <a:t>It may say “R Project” with no version number – this is probably not the most recent</a:t>
            </a:r>
          </a:p>
        </p:txBody>
      </p:sp>
      <p:sp>
        <p:nvSpPr>
          <p:cNvPr id="6" name="Oval 5">
            <a:extLst>
              <a:ext uri="{FF2B5EF4-FFF2-40B4-BE49-F238E27FC236}">
                <a16:creationId xmlns:a16="http://schemas.microsoft.com/office/drawing/2014/main" id="{9A92405B-D8CA-54FC-CAAA-3C38477BCFED}"/>
              </a:ext>
            </a:extLst>
          </p:cNvPr>
          <p:cNvSpPr/>
          <p:nvPr/>
        </p:nvSpPr>
        <p:spPr>
          <a:xfrm>
            <a:off x="5429759" y="1706136"/>
            <a:ext cx="2342641" cy="403860"/>
          </a:xfrm>
          <a:prstGeom prst="ellipse">
            <a:avLst/>
          </a:prstGeom>
          <a:noFill/>
          <a:ln>
            <a:solidFill>
              <a:schemeClr val="accent1"/>
            </a:solidFill>
          </a:ln>
          <a:effectLst>
            <a:glow rad="2286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5E84EFEA-251B-BBD0-1ADA-1FF3569286FC}"/>
              </a:ext>
            </a:extLst>
          </p:cNvPr>
          <p:cNvGrpSpPr/>
          <p:nvPr/>
        </p:nvGrpSpPr>
        <p:grpSpPr>
          <a:xfrm rot="7031023">
            <a:off x="7800212" y="1220114"/>
            <a:ext cx="671865" cy="359508"/>
            <a:chOff x="2486390" y="3889687"/>
            <a:chExt cx="1172162" cy="250198"/>
          </a:xfrm>
        </p:grpSpPr>
        <p:sp>
          <p:nvSpPr>
            <p:cNvPr id="8" name="Freeform: Shape 7">
              <a:extLst>
                <a:ext uri="{FF2B5EF4-FFF2-40B4-BE49-F238E27FC236}">
                  <a16:creationId xmlns:a16="http://schemas.microsoft.com/office/drawing/2014/main" id="{A4DD124D-449F-66D3-4BDB-BDDD0B5C90A9}"/>
                </a:ext>
              </a:extLst>
            </p:cNvPr>
            <p:cNvSpPr/>
            <p:nvPr/>
          </p:nvSpPr>
          <p:spPr>
            <a:xfrm>
              <a:off x="2682660" y="3931044"/>
              <a:ext cx="975892" cy="208841"/>
            </a:xfrm>
            <a:custGeom>
              <a:avLst/>
              <a:gdLst>
                <a:gd name="connsiteX0" fmla="*/ 0 w 3225521"/>
                <a:gd name="connsiteY0" fmla="*/ 0 h 1128876"/>
                <a:gd name="connsiteX1" fmla="*/ 1597688 w 3225521"/>
                <a:gd name="connsiteY1" fmla="*/ 954593 h 1128876"/>
                <a:gd name="connsiteX2" fmla="*/ 3225521 w 3225521"/>
                <a:gd name="connsiteY2" fmla="*/ 1125415 h 1128876"/>
                <a:gd name="connsiteX0" fmla="*/ 0 w 3225521"/>
                <a:gd name="connsiteY0" fmla="*/ 0 h 1125498"/>
                <a:gd name="connsiteX1" fmla="*/ 1684774 w 3225521"/>
                <a:gd name="connsiteY1" fmla="*/ 323222 h 1125498"/>
                <a:gd name="connsiteX2" fmla="*/ 3225521 w 3225521"/>
                <a:gd name="connsiteY2" fmla="*/ 1125415 h 1125498"/>
                <a:gd name="connsiteX0" fmla="*/ 0 w 2670349"/>
                <a:gd name="connsiteY0" fmla="*/ 0 h 376466"/>
                <a:gd name="connsiteX1" fmla="*/ 1684774 w 2670349"/>
                <a:gd name="connsiteY1" fmla="*/ 323222 h 376466"/>
                <a:gd name="connsiteX2" fmla="*/ 2670349 w 2670349"/>
                <a:gd name="connsiteY2" fmla="*/ 134815 h 376466"/>
                <a:gd name="connsiteX0" fmla="*/ 0 w 2670349"/>
                <a:gd name="connsiteY0" fmla="*/ 0 h 319159"/>
                <a:gd name="connsiteX1" fmla="*/ 1107831 w 2670349"/>
                <a:gd name="connsiteY1" fmla="*/ 257908 h 319159"/>
                <a:gd name="connsiteX2" fmla="*/ 2670349 w 2670349"/>
                <a:gd name="connsiteY2" fmla="*/ 134815 h 319159"/>
                <a:gd name="connsiteX0" fmla="*/ 0 w 2670349"/>
                <a:gd name="connsiteY0" fmla="*/ 0 h 319159"/>
                <a:gd name="connsiteX1" fmla="*/ 1107831 w 2670349"/>
                <a:gd name="connsiteY1" fmla="*/ 257908 h 319159"/>
                <a:gd name="connsiteX2" fmla="*/ 2670349 w 2670349"/>
                <a:gd name="connsiteY2" fmla="*/ 134815 h 319159"/>
                <a:gd name="connsiteX0" fmla="*/ 0 w 2670349"/>
                <a:gd name="connsiteY0" fmla="*/ 0 h 284580"/>
                <a:gd name="connsiteX1" fmla="*/ 1107831 w 2670349"/>
                <a:gd name="connsiteY1" fmla="*/ 257908 h 284580"/>
                <a:gd name="connsiteX2" fmla="*/ 2670349 w 2670349"/>
                <a:gd name="connsiteY2" fmla="*/ 134815 h 284580"/>
                <a:gd name="connsiteX0" fmla="*/ 0 w 2670349"/>
                <a:gd name="connsiteY0" fmla="*/ 0 h 511885"/>
                <a:gd name="connsiteX1" fmla="*/ 1140488 w 2670349"/>
                <a:gd name="connsiteY1" fmla="*/ 497394 h 511885"/>
                <a:gd name="connsiteX2" fmla="*/ 2670349 w 2670349"/>
                <a:gd name="connsiteY2" fmla="*/ 134815 h 511885"/>
                <a:gd name="connsiteX0" fmla="*/ 0 w 2670349"/>
                <a:gd name="connsiteY0" fmla="*/ 0 h 511885"/>
                <a:gd name="connsiteX1" fmla="*/ 1140488 w 2670349"/>
                <a:gd name="connsiteY1" fmla="*/ 497394 h 511885"/>
                <a:gd name="connsiteX2" fmla="*/ 2670349 w 2670349"/>
                <a:gd name="connsiteY2" fmla="*/ 134815 h 511885"/>
                <a:gd name="connsiteX0" fmla="*/ 0 w 2670349"/>
                <a:gd name="connsiteY0" fmla="*/ 0 h 511885"/>
                <a:gd name="connsiteX1" fmla="*/ 1140488 w 2670349"/>
                <a:gd name="connsiteY1" fmla="*/ 497394 h 511885"/>
                <a:gd name="connsiteX2" fmla="*/ 2670349 w 2670349"/>
                <a:gd name="connsiteY2" fmla="*/ 134815 h 511885"/>
                <a:gd name="connsiteX0" fmla="*/ 0 w 2670349"/>
                <a:gd name="connsiteY0" fmla="*/ 0 h 822116"/>
                <a:gd name="connsiteX1" fmla="*/ 1129602 w 2670349"/>
                <a:gd name="connsiteY1" fmla="*/ 813079 h 822116"/>
                <a:gd name="connsiteX2" fmla="*/ 2670349 w 2670349"/>
                <a:gd name="connsiteY2" fmla="*/ 134815 h 822116"/>
                <a:gd name="connsiteX0" fmla="*/ 0 w 2670349"/>
                <a:gd name="connsiteY0" fmla="*/ 0 h 822116"/>
                <a:gd name="connsiteX1" fmla="*/ 1129602 w 2670349"/>
                <a:gd name="connsiteY1" fmla="*/ 813079 h 822116"/>
                <a:gd name="connsiteX2" fmla="*/ 2670349 w 2670349"/>
                <a:gd name="connsiteY2" fmla="*/ 134815 h 822116"/>
                <a:gd name="connsiteX0" fmla="*/ 0 w 2670349"/>
                <a:gd name="connsiteY0" fmla="*/ 0 h 822116"/>
                <a:gd name="connsiteX1" fmla="*/ 1129602 w 2670349"/>
                <a:gd name="connsiteY1" fmla="*/ 813079 h 822116"/>
                <a:gd name="connsiteX2" fmla="*/ 2670349 w 2670349"/>
                <a:gd name="connsiteY2" fmla="*/ 134815 h 822116"/>
                <a:gd name="connsiteX0" fmla="*/ 0 w 2670349"/>
                <a:gd name="connsiteY0" fmla="*/ 0 h 438152"/>
                <a:gd name="connsiteX1" fmla="*/ 1238459 w 2670349"/>
                <a:gd name="connsiteY1" fmla="*/ 421193 h 438152"/>
                <a:gd name="connsiteX2" fmla="*/ 2670349 w 2670349"/>
                <a:gd name="connsiteY2" fmla="*/ 134815 h 438152"/>
                <a:gd name="connsiteX0" fmla="*/ 0 w 2670349"/>
                <a:gd name="connsiteY0" fmla="*/ 0 h 439421"/>
                <a:gd name="connsiteX1" fmla="*/ 1238459 w 2670349"/>
                <a:gd name="connsiteY1" fmla="*/ 421193 h 439421"/>
                <a:gd name="connsiteX2" fmla="*/ 2670349 w 2670349"/>
                <a:gd name="connsiteY2" fmla="*/ 134815 h 439421"/>
                <a:gd name="connsiteX0" fmla="*/ 0 w 2670349"/>
                <a:gd name="connsiteY0" fmla="*/ 0 h 326953"/>
                <a:gd name="connsiteX1" fmla="*/ 1271116 w 2670349"/>
                <a:gd name="connsiteY1" fmla="*/ 301450 h 326953"/>
                <a:gd name="connsiteX2" fmla="*/ 2670349 w 2670349"/>
                <a:gd name="connsiteY2" fmla="*/ 134815 h 326953"/>
                <a:gd name="connsiteX0" fmla="*/ 0 w 2670349"/>
                <a:gd name="connsiteY0" fmla="*/ 0 h 326953"/>
                <a:gd name="connsiteX1" fmla="*/ 1271116 w 2670349"/>
                <a:gd name="connsiteY1" fmla="*/ 301450 h 326953"/>
                <a:gd name="connsiteX2" fmla="*/ 2670349 w 2670349"/>
                <a:gd name="connsiteY2" fmla="*/ 134815 h 326953"/>
                <a:gd name="connsiteX0" fmla="*/ 0 w 2670349"/>
                <a:gd name="connsiteY0" fmla="*/ 0 h 408305"/>
                <a:gd name="connsiteX1" fmla="*/ 1249344 w 2670349"/>
                <a:gd name="connsiteY1" fmla="*/ 388535 h 408305"/>
                <a:gd name="connsiteX2" fmla="*/ 2670349 w 2670349"/>
                <a:gd name="connsiteY2" fmla="*/ 134815 h 408305"/>
                <a:gd name="connsiteX0" fmla="*/ 0 w 2670349"/>
                <a:gd name="connsiteY0" fmla="*/ 0 h 408305"/>
                <a:gd name="connsiteX1" fmla="*/ 1249344 w 2670349"/>
                <a:gd name="connsiteY1" fmla="*/ 388535 h 408305"/>
                <a:gd name="connsiteX2" fmla="*/ 2670349 w 2670349"/>
                <a:gd name="connsiteY2" fmla="*/ 134815 h 408305"/>
                <a:gd name="connsiteX0" fmla="*/ 0 w 2670349"/>
                <a:gd name="connsiteY0" fmla="*/ 0 h 388556"/>
                <a:gd name="connsiteX1" fmla="*/ 1249344 w 2670349"/>
                <a:gd name="connsiteY1" fmla="*/ 388535 h 388556"/>
                <a:gd name="connsiteX2" fmla="*/ 2670349 w 2670349"/>
                <a:gd name="connsiteY2" fmla="*/ 134815 h 388556"/>
                <a:gd name="connsiteX0" fmla="*/ 0 w 2693495"/>
                <a:gd name="connsiteY0" fmla="*/ 0 h 526825"/>
                <a:gd name="connsiteX1" fmla="*/ 1272490 w 2693495"/>
                <a:gd name="connsiteY1" fmla="*/ 526804 h 526825"/>
                <a:gd name="connsiteX2" fmla="*/ 2693495 w 2693495"/>
                <a:gd name="connsiteY2" fmla="*/ 273084 h 526825"/>
                <a:gd name="connsiteX0" fmla="*/ 0 w 2646746"/>
                <a:gd name="connsiteY0" fmla="*/ 0 h 495493"/>
                <a:gd name="connsiteX1" fmla="*/ 1225741 w 2646746"/>
                <a:gd name="connsiteY1" fmla="*/ 495472 h 495493"/>
                <a:gd name="connsiteX2" fmla="*/ 2646746 w 2646746"/>
                <a:gd name="connsiteY2" fmla="*/ 241752 h 495493"/>
              </a:gdLst>
              <a:ahLst/>
              <a:cxnLst>
                <a:cxn ang="0">
                  <a:pos x="connsiteX0" y="connsiteY0"/>
                </a:cxn>
                <a:cxn ang="0">
                  <a:pos x="connsiteX1" y="connsiteY1"/>
                </a:cxn>
                <a:cxn ang="0">
                  <a:pos x="connsiteX2" y="connsiteY2"/>
                </a:cxn>
              </a:cxnLst>
              <a:rect l="l" t="t" r="r" b="b"/>
              <a:pathLst>
                <a:path w="2646746" h="495493">
                  <a:moveTo>
                    <a:pt x="0" y="0"/>
                  </a:moveTo>
                  <a:cubicBezTo>
                    <a:pt x="40193" y="67826"/>
                    <a:pt x="165639" y="482074"/>
                    <a:pt x="1225741" y="495472"/>
                  </a:cubicBezTo>
                  <a:cubicBezTo>
                    <a:pt x="2449128" y="497984"/>
                    <a:pt x="2635023" y="282782"/>
                    <a:pt x="2646746" y="241752"/>
                  </a:cubicBez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Isosceles Triangle 8">
              <a:extLst>
                <a:ext uri="{FF2B5EF4-FFF2-40B4-BE49-F238E27FC236}">
                  <a16:creationId xmlns:a16="http://schemas.microsoft.com/office/drawing/2014/main" id="{B7AF02AA-CF5E-B94F-40A1-4B640BBA9FA9}"/>
                </a:ext>
              </a:extLst>
            </p:cNvPr>
            <p:cNvSpPr/>
            <p:nvPr/>
          </p:nvSpPr>
          <p:spPr>
            <a:xfrm rot="9178233" flipV="1">
              <a:off x="2486390" y="3889687"/>
              <a:ext cx="357400" cy="160175"/>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64890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2256</TotalTime>
  <Words>3029</Words>
  <Application>Microsoft Office PowerPoint</Application>
  <PresentationFormat>Widescreen</PresentationFormat>
  <Paragraphs>349</Paragraphs>
  <Slides>26</Slides>
  <Notes>17</Notes>
  <HiddenSlides>6</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Consolas</vt:lpstr>
      <vt:lpstr>Office Theme</vt:lpstr>
      <vt:lpstr>2 – About R &amp; RStudio</vt:lpstr>
      <vt:lpstr>R vs RStudio</vt:lpstr>
      <vt:lpstr>To Open R</vt:lpstr>
      <vt:lpstr>RStudio</vt:lpstr>
      <vt:lpstr>PowerPoint Presentation</vt:lpstr>
      <vt:lpstr>RStudio Projects</vt:lpstr>
      <vt:lpstr>RStudio Demo</vt:lpstr>
      <vt:lpstr>RStudio cont.</vt:lpstr>
      <vt:lpstr>PowerPoint Presentation</vt:lpstr>
      <vt:lpstr>RStudio cont.</vt:lpstr>
      <vt:lpstr>So wait, what does an RStudio Project actually do?</vt:lpstr>
      <vt:lpstr>A note on Versions…</vt:lpstr>
      <vt:lpstr>Quiz 2-1</vt:lpstr>
      <vt:lpstr>Quiz 2-1 ANSWERS</vt:lpstr>
      <vt:lpstr>Jargon</vt:lpstr>
      <vt:lpstr>Jargon cont.</vt:lpstr>
      <vt:lpstr>Some special characters</vt:lpstr>
      <vt:lpstr>More special characters</vt:lpstr>
      <vt:lpstr>Let’s head to RStudio</vt:lpstr>
      <vt:lpstr>One last RStudio tip</vt:lpstr>
      <vt:lpstr>RStudio Summary</vt:lpstr>
      <vt:lpstr>RStudio Review</vt:lpstr>
      <vt:lpstr>Quiz 2-2</vt:lpstr>
      <vt:lpstr>Quiz 2-2 ANSWERS</vt:lpstr>
      <vt:lpstr>Quiz 2-3</vt:lpstr>
      <vt:lpstr>Quiz 2-3 ANSWERS</vt:lpstr>
    </vt:vector>
  </TitlesOfParts>
  <Company>State of Alaska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Tyers, Matt B (DFG)</dc:creator>
  <cp:lastModifiedBy>Tyers, Matt B (DFG)</cp:lastModifiedBy>
  <cp:revision>32</cp:revision>
  <dcterms:created xsi:type="dcterms:W3CDTF">2023-10-23T19:30:01Z</dcterms:created>
  <dcterms:modified xsi:type="dcterms:W3CDTF">2025-03-26T22:54:37Z</dcterms:modified>
</cp:coreProperties>
</file>